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60" r:id="rId6"/>
    <p:sldId id="289" r:id="rId7"/>
    <p:sldId id="293" r:id="rId8"/>
    <p:sldId id="262" r:id="rId9"/>
    <p:sldId id="291" r:id="rId10"/>
    <p:sldId id="294" r:id="rId11"/>
    <p:sldId id="264" r:id="rId12"/>
    <p:sldId id="265" r:id="rId13"/>
    <p:sldId id="267" r:id="rId14"/>
    <p:sldId id="268" r:id="rId15"/>
    <p:sldId id="276" r:id="rId16"/>
    <p:sldId id="277" r:id="rId17"/>
    <p:sldId id="288" r:id="rId18"/>
    <p:sldId id="286" r:id="rId19"/>
    <p:sldId id="295" r:id="rId20"/>
    <p:sldId id="259" r:id="rId21"/>
    <p:sldId id="270" r:id="rId22"/>
    <p:sldId id="282" r:id="rId23"/>
    <p:sldId id="278" r:id="rId24"/>
    <p:sldId id="271" r:id="rId25"/>
    <p:sldId id="273" r:id="rId26"/>
    <p:sldId id="274" r:id="rId27"/>
    <p:sldId id="296" r:id="rId28"/>
    <p:sldId id="297" r:id="rId29"/>
    <p:sldId id="299" r:id="rId30"/>
    <p:sldId id="298" r:id="rId31"/>
    <p:sldId id="300" r:id="rId32"/>
    <p:sldId id="301" r:id="rId33"/>
  </p:sldIdLst>
  <p:sldSz cx="9144000" cy="6858000" type="screen4x3"/>
  <p:notesSz cx="6858000" cy="9144000"/>
  <p:defaultTextStyle>
    <a:defPPr>
      <a:defRPr lang="en-US"/>
    </a:defPPr>
    <a:lvl1pPr algn="l" rtl="0" fontAlgn="base">
      <a:spcBef>
        <a:spcPct val="0"/>
      </a:spcBef>
      <a:spcAft>
        <a:spcPct val="0"/>
      </a:spcAft>
      <a:defRPr u="sng" kern="1200">
        <a:solidFill>
          <a:schemeClr val="tx1"/>
        </a:solidFill>
        <a:latin typeface="Arial" pitchFamily="34" charset="0"/>
        <a:ea typeface="+mn-ea"/>
        <a:cs typeface="+mn-cs"/>
      </a:defRPr>
    </a:lvl1pPr>
    <a:lvl2pPr marL="457200" algn="l" rtl="0" fontAlgn="base">
      <a:spcBef>
        <a:spcPct val="0"/>
      </a:spcBef>
      <a:spcAft>
        <a:spcPct val="0"/>
      </a:spcAft>
      <a:defRPr u="sng" kern="1200">
        <a:solidFill>
          <a:schemeClr val="tx1"/>
        </a:solidFill>
        <a:latin typeface="Arial" pitchFamily="34" charset="0"/>
        <a:ea typeface="+mn-ea"/>
        <a:cs typeface="+mn-cs"/>
      </a:defRPr>
    </a:lvl2pPr>
    <a:lvl3pPr marL="914400" algn="l" rtl="0" fontAlgn="base">
      <a:spcBef>
        <a:spcPct val="0"/>
      </a:spcBef>
      <a:spcAft>
        <a:spcPct val="0"/>
      </a:spcAft>
      <a:defRPr u="sng" kern="1200">
        <a:solidFill>
          <a:schemeClr val="tx1"/>
        </a:solidFill>
        <a:latin typeface="Arial" pitchFamily="34" charset="0"/>
        <a:ea typeface="+mn-ea"/>
        <a:cs typeface="+mn-cs"/>
      </a:defRPr>
    </a:lvl3pPr>
    <a:lvl4pPr marL="1371600" algn="l" rtl="0" fontAlgn="base">
      <a:spcBef>
        <a:spcPct val="0"/>
      </a:spcBef>
      <a:spcAft>
        <a:spcPct val="0"/>
      </a:spcAft>
      <a:defRPr u="sng" kern="1200">
        <a:solidFill>
          <a:schemeClr val="tx1"/>
        </a:solidFill>
        <a:latin typeface="Arial" pitchFamily="34" charset="0"/>
        <a:ea typeface="+mn-ea"/>
        <a:cs typeface="+mn-cs"/>
      </a:defRPr>
    </a:lvl4pPr>
    <a:lvl5pPr marL="1828800" algn="l" rtl="0" fontAlgn="base">
      <a:spcBef>
        <a:spcPct val="0"/>
      </a:spcBef>
      <a:spcAft>
        <a:spcPct val="0"/>
      </a:spcAft>
      <a:defRPr u="sng" kern="1200">
        <a:solidFill>
          <a:schemeClr val="tx1"/>
        </a:solidFill>
        <a:latin typeface="Arial" pitchFamily="34" charset="0"/>
        <a:ea typeface="+mn-ea"/>
        <a:cs typeface="+mn-cs"/>
      </a:defRPr>
    </a:lvl5pPr>
    <a:lvl6pPr marL="2286000" algn="l" defTabSz="914400" rtl="0" eaLnBrk="1" latinLnBrk="0" hangingPunct="1">
      <a:defRPr u="sng" kern="1200">
        <a:solidFill>
          <a:schemeClr val="tx1"/>
        </a:solidFill>
        <a:latin typeface="Arial" pitchFamily="34" charset="0"/>
        <a:ea typeface="+mn-ea"/>
        <a:cs typeface="+mn-cs"/>
      </a:defRPr>
    </a:lvl6pPr>
    <a:lvl7pPr marL="2743200" algn="l" defTabSz="914400" rtl="0" eaLnBrk="1" latinLnBrk="0" hangingPunct="1">
      <a:defRPr u="sng" kern="1200">
        <a:solidFill>
          <a:schemeClr val="tx1"/>
        </a:solidFill>
        <a:latin typeface="Arial" pitchFamily="34" charset="0"/>
        <a:ea typeface="+mn-ea"/>
        <a:cs typeface="+mn-cs"/>
      </a:defRPr>
    </a:lvl7pPr>
    <a:lvl8pPr marL="3200400" algn="l" defTabSz="914400" rtl="0" eaLnBrk="1" latinLnBrk="0" hangingPunct="1">
      <a:defRPr u="sng" kern="1200">
        <a:solidFill>
          <a:schemeClr val="tx1"/>
        </a:solidFill>
        <a:latin typeface="Arial" pitchFamily="34" charset="0"/>
        <a:ea typeface="+mn-ea"/>
        <a:cs typeface="+mn-cs"/>
      </a:defRPr>
    </a:lvl8pPr>
    <a:lvl9pPr marL="3657600" algn="l" defTabSz="914400" rtl="0" eaLnBrk="1" latinLnBrk="0" hangingPunct="1">
      <a:defRPr u="sng"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ttelmeyer, Jeromin" initials="JZ"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34" autoAdjust="0"/>
  </p:normalViewPr>
  <p:slideViewPr>
    <p:cSldViewPr>
      <p:cViewPr varScale="1">
        <p:scale>
          <a:sx n="69" d="100"/>
          <a:sy n="69" d="100"/>
        </p:scale>
        <p:origin x="-13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F4963CD-F0E9-4159-822D-D43B1218AD22}"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A6A8A-B107-4508-86FB-DCC88273BE0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D9281A-5C2D-4929-8EF1-6EC1F1C38422}"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097316-00AD-4AC1-8484-48F1777E5C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B78583-53E9-4FC2-80BF-2F45B1D52E2E}"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11D3A1-2603-44D2-9C1B-4AC2DC874D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CC2EC2-8249-49AC-96AB-95447F2C78F1}"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9A9C71-4CAB-4BDB-BACC-73CA3EA6C3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CE6089-364A-419D-B577-16B9948CC5DC}" type="datetimeFigureOut">
              <a:rPr lang="en-US"/>
              <a:pPr>
                <a:defRPr/>
              </a:pPr>
              <a:t>12/16/2012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3E9E56-041C-48FE-8AFE-56D087B07C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68DD2CA-1052-46D6-959B-240C2EC0C33F}" type="datetimeFigureOut">
              <a:rPr lang="en-US"/>
              <a:pPr>
                <a:defRPr/>
              </a:pPr>
              <a:t>12/16/2012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78E67C-AE5C-4BA6-AD43-8C627DAEAF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DBBEA5-9907-46AB-9C58-96FD1829AE22}" type="datetimeFigureOut">
              <a:rPr lang="en-US"/>
              <a:pPr>
                <a:defRPr/>
              </a:pPr>
              <a:t>12/16/2012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F082E2-3504-480A-833A-B352252D19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39C1E9-54C9-48AB-9406-BE70AB47C448}" type="datetimeFigureOut">
              <a:rPr lang="en-US"/>
              <a:pPr>
                <a:defRPr/>
              </a:pPr>
              <a:t>12/16/2012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A126B9D-60ED-43D1-AC19-6579744721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5EF205-9646-489F-B1D1-3159999C61F2}" type="datetimeFigureOut">
              <a:rPr lang="en-US"/>
              <a:pPr>
                <a:defRPr/>
              </a:pPr>
              <a:t>12/16/2012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E96717E-848E-4452-A6E5-001C549F14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048782-BB43-4772-B870-CB6D9FBFFAF2}" type="datetimeFigureOut">
              <a:rPr lang="en-US"/>
              <a:pPr>
                <a:defRPr/>
              </a:pPr>
              <a:t>12/16/2012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305FE5-3BC4-4D20-9673-84FEC0D93A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583EEA-6DCD-4EFE-8307-2DFDBF931C63}" type="datetimeFigureOut">
              <a:rPr lang="en-US"/>
              <a:pPr>
                <a:defRPr/>
              </a:pPr>
              <a:t>12/16/2012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6DDB91-FC4F-4F50-B793-8E739F717C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smtClean="0">
                <a:solidFill>
                  <a:schemeClr val="tx1">
                    <a:tint val="75000"/>
                  </a:schemeClr>
                </a:solidFill>
                <a:latin typeface="+mn-lt"/>
              </a:defRPr>
            </a:lvl1pPr>
          </a:lstStyle>
          <a:p>
            <a:pPr>
              <a:defRPr/>
            </a:pPr>
            <a:fld id="{FE5AF9FE-4DEF-40A8-944F-76F10A6167DA}" type="datetimeFigureOut">
              <a:rPr lang="en-US"/>
              <a:pPr>
                <a:defRPr/>
              </a:pPr>
              <a:t>12/16/2012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smtClean="0">
                <a:solidFill>
                  <a:schemeClr val="tx1">
                    <a:tint val="75000"/>
                  </a:schemeClr>
                </a:solidFill>
                <a:latin typeface="+mn-lt"/>
              </a:defRPr>
            </a:lvl1pPr>
          </a:lstStyle>
          <a:p>
            <a:pPr>
              <a:defRPr/>
            </a:pPr>
            <a:fld id="{7F452D41-3BAA-4B1E-9E4A-F29D956FB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815975"/>
            <a:ext cx="7848600" cy="1470025"/>
          </a:xfrm>
        </p:spPr>
        <p:txBody>
          <a:bodyPr/>
          <a:lstStyle/>
          <a:p>
            <a:r>
              <a:rPr lang="en-US" sz="3600" smtClean="0">
                <a:solidFill>
                  <a:srgbClr val="C00000"/>
                </a:solidFill>
              </a:rPr>
              <a:t>The Problem That Wasn't: Coordination</a:t>
            </a:r>
            <a:br>
              <a:rPr lang="en-US" sz="3600" smtClean="0">
                <a:solidFill>
                  <a:srgbClr val="C00000"/>
                </a:solidFill>
              </a:rPr>
            </a:br>
            <a:r>
              <a:rPr lang="en-US" sz="3600" smtClean="0">
                <a:solidFill>
                  <a:srgbClr val="C00000"/>
                </a:solidFill>
              </a:rPr>
              <a:t>Failures in Sovereign Debt Restructurings</a:t>
            </a:r>
          </a:p>
        </p:txBody>
      </p:sp>
      <p:sp>
        <p:nvSpPr>
          <p:cNvPr id="3" name="Subtitle 2"/>
          <p:cNvSpPr>
            <a:spLocks noGrp="1"/>
          </p:cNvSpPr>
          <p:nvPr>
            <p:ph type="subTitle" idx="1"/>
          </p:nvPr>
        </p:nvSpPr>
        <p:spPr>
          <a:xfrm>
            <a:off x="1371600" y="2667000"/>
            <a:ext cx="6400800" cy="2971800"/>
          </a:xfrm>
        </p:spPr>
        <p:txBody>
          <a:bodyPr>
            <a:normAutofit/>
          </a:bodyPr>
          <a:lstStyle/>
          <a:p>
            <a:pPr>
              <a:lnSpc>
                <a:spcPct val="90000"/>
              </a:lnSpc>
            </a:pPr>
            <a:r>
              <a:rPr lang="en-US" sz="2400" dirty="0" smtClean="0">
                <a:solidFill>
                  <a:srgbClr val="002060"/>
                </a:solidFill>
              </a:rPr>
              <a:t>Ran Bi (IMF), Marcos </a:t>
            </a:r>
            <a:r>
              <a:rPr lang="en-US" sz="2400" dirty="0" err="1" smtClean="0">
                <a:solidFill>
                  <a:srgbClr val="002060"/>
                </a:solidFill>
              </a:rPr>
              <a:t>Chamon</a:t>
            </a:r>
            <a:r>
              <a:rPr lang="en-US" sz="2400" dirty="0" smtClean="0">
                <a:solidFill>
                  <a:srgbClr val="002060"/>
                </a:solidFill>
              </a:rPr>
              <a:t> (IMF) and</a:t>
            </a:r>
          </a:p>
          <a:p>
            <a:pPr>
              <a:lnSpc>
                <a:spcPct val="90000"/>
              </a:lnSpc>
            </a:pPr>
            <a:r>
              <a:rPr lang="en-US" sz="2400" dirty="0" smtClean="0">
                <a:solidFill>
                  <a:srgbClr val="002060"/>
                </a:solidFill>
              </a:rPr>
              <a:t>Jeromin Zettelmeyer (</a:t>
            </a:r>
            <a:r>
              <a:rPr lang="en-US" sz="2400" dirty="0" smtClean="0">
                <a:solidFill>
                  <a:srgbClr val="002060"/>
                </a:solidFill>
              </a:rPr>
              <a:t>EBRD and CEPR)</a:t>
            </a:r>
            <a:endParaRPr lang="en-US" sz="2400" dirty="0" smtClean="0">
              <a:solidFill>
                <a:srgbClr val="002060"/>
              </a:solidFill>
            </a:endParaRPr>
          </a:p>
          <a:p>
            <a:pPr>
              <a:lnSpc>
                <a:spcPct val="90000"/>
              </a:lnSpc>
            </a:pPr>
            <a:endParaRPr lang="en-US" sz="2400" dirty="0" smtClean="0">
              <a:solidFill>
                <a:srgbClr val="002060"/>
              </a:solidFill>
            </a:endParaRPr>
          </a:p>
          <a:p>
            <a:pPr>
              <a:lnSpc>
                <a:spcPct val="90000"/>
              </a:lnSpc>
            </a:pPr>
            <a:r>
              <a:rPr lang="en-US" sz="2400" dirty="0" smtClean="0">
                <a:solidFill>
                  <a:srgbClr val="002060"/>
                </a:solidFill>
              </a:rPr>
              <a:t>December </a:t>
            </a:r>
            <a:r>
              <a:rPr lang="en-US" sz="2400" dirty="0" smtClean="0">
                <a:solidFill>
                  <a:srgbClr val="002060"/>
                </a:solidFill>
              </a:rPr>
              <a:t>2012</a:t>
            </a:r>
          </a:p>
          <a:p>
            <a:r>
              <a:rPr lang="en-US" sz="2400" dirty="0" err="1" smtClean="0">
                <a:solidFill>
                  <a:srgbClr val="002060"/>
                </a:solidFill>
              </a:rPr>
              <a:t>Banque</a:t>
            </a:r>
            <a:r>
              <a:rPr lang="en-US" sz="2400" dirty="0" smtClean="0">
                <a:solidFill>
                  <a:srgbClr val="002060"/>
                </a:solidFill>
              </a:rPr>
              <a:t> de France-</a:t>
            </a:r>
            <a:r>
              <a:rPr lang="en-US" sz="2400" dirty="0" err="1" smtClean="0">
                <a:solidFill>
                  <a:srgbClr val="002060"/>
                </a:solidFill>
              </a:rPr>
              <a:t>SciencesPo</a:t>
            </a:r>
            <a:r>
              <a:rPr lang="en-US" sz="2400" dirty="0" smtClean="0">
                <a:solidFill>
                  <a:srgbClr val="002060"/>
                </a:solidFill>
              </a:rPr>
              <a:t>-CEPR Conference on Economics of Sovereign Debt and Default</a:t>
            </a:r>
            <a:endParaRPr lang="en-US" sz="2400" dirty="0" smtClean="0">
              <a:solidFill>
                <a:srgbClr val="002060"/>
              </a:solidFill>
            </a:endParaRPr>
          </a:p>
        </p:txBody>
      </p:sp>
      <p:sp>
        <p:nvSpPr>
          <p:cNvPr id="13315" name="TextBox 3"/>
          <p:cNvSpPr txBox="1">
            <a:spLocks noChangeArrowheads="1"/>
          </p:cNvSpPr>
          <p:nvPr/>
        </p:nvSpPr>
        <p:spPr bwMode="auto">
          <a:xfrm>
            <a:off x="685800" y="5927725"/>
            <a:ext cx="7467600" cy="701675"/>
          </a:xfrm>
          <a:prstGeom prst="rect">
            <a:avLst/>
          </a:prstGeom>
          <a:noFill/>
          <a:ln w="9525">
            <a:noFill/>
            <a:miter lim="800000"/>
            <a:headEnd/>
            <a:tailEnd/>
          </a:ln>
        </p:spPr>
        <p:txBody>
          <a:bodyPr>
            <a:spAutoFit/>
          </a:bodyPr>
          <a:lstStyle/>
          <a:p>
            <a:pPr algn="ctr"/>
            <a:r>
              <a:rPr lang="en-US" sz="2000" b="1" u="none" dirty="0">
                <a:solidFill>
                  <a:srgbClr val="FF0000"/>
                </a:solidFill>
                <a:latin typeface="Calibri" pitchFamily="34" charset="0"/>
              </a:rPr>
              <a:t>The views expressed are those of the authors and do not necessarily represent the views or policies of the IMF or EBRD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81000"/>
            <a:ext cx="8229600" cy="1143000"/>
          </a:xfrm>
        </p:spPr>
        <p:txBody>
          <a:bodyPr/>
          <a:lstStyle/>
          <a:p>
            <a:pPr algn="l"/>
            <a:r>
              <a:rPr lang="en-US" sz="3600" dirty="0" smtClean="0">
                <a:solidFill>
                  <a:srgbClr val="C00000"/>
                </a:solidFill>
              </a:rPr>
              <a:t>Why hold out? Intuition</a:t>
            </a:r>
            <a:endParaRPr lang="en-US" sz="3600" dirty="0" smtClean="0">
              <a:solidFill>
                <a:srgbClr val="C00000"/>
              </a:solidFill>
            </a:endParaRPr>
          </a:p>
        </p:txBody>
      </p:sp>
      <p:sp>
        <p:nvSpPr>
          <p:cNvPr id="3" name="Content Placeholder 2"/>
          <p:cNvSpPr>
            <a:spLocks noGrp="1"/>
          </p:cNvSpPr>
          <p:nvPr>
            <p:ph idx="1"/>
          </p:nvPr>
        </p:nvSpPr>
        <p:spPr>
          <a:xfrm>
            <a:off x="533400" y="1752600"/>
            <a:ext cx="8229600" cy="4495800"/>
          </a:xfrm>
        </p:spPr>
        <p:txBody>
          <a:bodyPr>
            <a:normAutofit/>
          </a:bodyPr>
          <a:lstStyle/>
          <a:p>
            <a:pPr marL="457200" indent="-457200">
              <a:lnSpc>
                <a:spcPct val="90000"/>
              </a:lnSpc>
              <a:spcBef>
                <a:spcPts val="800"/>
              </a:spcBef>
              <a:buFont typeface="+mj-lt"/>
              <a:buAutoNum type="arabicPeriod"/>
            </a:pPr>
            <a:r>
              <a:rPr lang="en-US" sz="2400" dirty="0" smtClean="0"/>
              <a:t>“Greed”: may get repaid with in full with probability </a:t>
            </a:r>
            <a:r>
              <a:rPr lang="en-US" sz="2400" i="1" dirty="0" smtClean="0">
                <a:solidFill>
                  <a:srgbClr val="00B050"/>
                </a:solidFill>
              </a:rPr>
              <a:t>p.</a:t>
            </a:r>
            <a:endParaRPr lang="en-US" sz="1600" dirty="0" smtClean="0"/>
          </a:p>
          <a:p>
            <a:pPr lvl="1">
              <a:lnSpc>
                <a:spcPct val="90000"/>
              </a:lnSpc>
              <a:spcBef>
                <a:spcPts val="800"/>
              </a:spcBef>
            </a:pPr>
            <a:r>
              <a:rPr lang="en-US" sz="2200" dirty="0" smtClean="0"/>
              <a:t>Only works if participation is sufficiently high: free riding. </a:t>
            </a:r>
          </a:p>
          <a:p>
            <a:pPr marL="457200" indent="-457200">
              <a:lnSpc>
                <a:spcPct val="90000"/>
              </a:lnSpc>
              <a:spcBef>
                <a:spcPts val="1200"/>
              </a:spcBef>
              <a:buFont typeface="+mj-lt"/>
              <a:buAutoNum type="arabicPeriod"/>
            </a:pPr>
            <a:r>
              <a:rPr lang="en-US" sz="2400" dirty="0" smtClean="0"/>
              <a:t>“Fear”:  if exchange fails, or there are a sufficient number of successful holdouts so that country can no longer pay amounts promised in exchange, then holdouts hold larger claim on limited resources.</a:t>
            </a:r>
          </a:p>
          <a:p>
            <a:pPr marL="0" indent="0">
              <a:lnSpc>
                <a:spcPct val="90000"/>
              </a:lnSpc>
              <a:spcBef>
                <a:spcPts val="1200"/>
              </a:spcBef>
              <a:buNone/>
            </a:pPr>
            <a:r>
              <a:rPr lang="en-US" sz="2400" dirty="0" smtClean="0"/>
              <a:t>Hence, holding out:</a:t>
            </a:r>
          </a:p>
          <a:p>
            <a:pPr>
              <a:lnSpc>
                <a:spcPct val="90000"/>
              </a:lnSpc>
              <a:spcBef>
                <a:spcPts val="800"/>
              </a:spcBef>
            </a:pPr>
            <a:r>
              <a:rPr lang="en-US" sz="2400" dirty="0" smtClean="0"/>
              <a:t>Always makes sense when participation is expected to be sufficiently low;</a:t>
            </a:r>
          </a:p>
          <a:p>
            <a:pPr>
              <a:lnSpc>
                <a:spcPct val="90000"/>
              </a:lnSpc>
              <a:spcBef>
                <a:spcPts val="800"/>
              </a:spcBef>
            </a:pPr>
            <a:r>
              <a:rPr lang="en-US" sz="2400" dirty="0" smtClean="0"/>
              <a:t>May or may not make sense if participation expected to be high, depending on size of </a:t>
            </a:r>
            <a:r>
              <a:rPr lang="en-US" sz="2400" i="1" dirty="0" smtClean="0">
                <a:solidFill>
                  <a:srgbClr val="00B050"/>
                </a:solidFill>
              </a:rPr>
              <a:t>p </a:t>
            </a:r>
            <a:r>
              <a:rPr lang="en-US" sz="2400" dirty="0" smtClean="0"/>
              <a:t>relative to </a:t>
            </a:r>
            <a:r>
              <a:rPr lang="en-US" sz="2400" dirty="0" smtClean="0">
                <a:solidFill>
                  <a:srgbClr val="00B050"/>
                </a:solidFill>
              </a:rPr>
              <a:t>1</a:t>
            </a:r>
            <a:r>
              <a:rPr lang="en-US" sz="2400" i="1" dirty="0" smtClean="0">
                <a:solidFill>
                  <a:srgbClr val="00B050"/>
                </a:solidFill>
              </a:rPr>
              <a:t> </a:t>
            </a:r>
            <a:r>
              <a:rPr lang="en-US" sz="2400" i="1" dirty="0">
                <a:solidFill>
                  <a:srgbClr val="00B050"/>
                </a:solidFill>
              </a:rPr>
              <a:t>– h</a:t>
            </a:r>
            <a:endParaRPr lang="en-US" sz="2400" dirty="0"/>
          </a:p>
        </p:txBody>
      </p:sp>
    </p:spTree>
    <p:extLst>
      <p:ext uri="{BB962C8B-B14F-4D97-AF65-F5344CB8AC3E}">
        <p14:creationId xmlns:p14="http://schemas.microsoft.com/office/powerpoint/2010/main" val="1111984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a:xfrm>
            <a:off x="457200" y="609600"/>
            <a:ext cx="8229600" cy="1143000"/>
          </a:xfrm>
        </p:spPr>
        <p:txBody>
          <a:bodyPr/>
          <a:lstStyle/>
          <a:p>
            <a:pPr algn="l"/>
            <a:r>
              <a:rPr lang="en-US" sz="3600" dirty="0" smtClean="0">
                <a:solidFill>
                  <a:srgbClr val="C00000"/>
                </a:solidFill>
              </a:rPr>
              <a:t>Equilibrium with everyone rejecting</a:t>
            </a:r>
            <a:br>
              <a:rPr lang="en-US" sz="3600" dirty="0" smtClean="0">
                <a:solidFill>
                  <a:srgbClr val="C00000"/>
                </a:solidFill>
              </a:rPr>
            </a:br>
            <a:r>
              <a:rPr lang="en-US" sz="3600" dirty="0" smtClean="0">
                <a:solidFill>
                  <a:srgbClr val="00B050"/>
                </a:solidFill>
              </a:rPr>
              <a:t>(</a:t>
            </a:r>
            <a:r>
              <a:rPr lang="en-US" sz="3600" i="1" dirty="0" smtClean="0">
                <a:solidFill>
                  <a:srgbClr val="00B050"/>
                </a:solidFill>
              </a:rPr>
              <a:t>s </a:t>
            </a:r>
            <a:r>
              <a:rPr lang="en-US" sz="3600" dirty="0" smtClean="0">
                <a:solidFill>
                  <a:srgbClr val="00B050"/>
                </a:solidFill>
              </a:rPr>
              <a:t>= 0)</a:t>
            </a:r>
            <a:endParaRPr lang="en-US" sz="3600" b="1" dirty="0" smtClean="0">
              <a:solidFill>
                <a:srgbClr val="00B050"/>
              </a:solidFill>
            </a:endParaRPr>
          </a:p>
        </p:txBody>
      </p:sp>
      <p:sp>
        <p:nvSpPr>
          <p:cNvPr id="1029" name="Content Placeholder 2"/>
          <p:cNvSpPr>
            <a:spLocks noGrp="1"/>
          </p:cNvSpPr>
          <p:nvPr>
            <p:ph idx="1"/>
          </p:nvPr>
        </p:nvSpPr>
        <p:spPr>
          <a:xfrm>
            <a:off x="457200" y="2027238"/>
            <a:ext cx="8229600" cy="3001962"/>
          </a:xfrm>
        </p:spPr>
        <p:txBody>
          <a:bodyPr/>
          <a:lstStyle/>
          <a:p>
            <a:pPr>
              <a:spcBef>
                <a:spcPts val="800"/>
              </a:spcBef>
            </a:pPr>
            <a:r>
              <a:rPr lang="pt-BR" sz="2400" dirty="0">
                <a:solidFill>
                  <a:srgbClr val="00B050"/>
                </a:solidFill>
                <a:latin typeface="Symbol" pitchFamily="18" charset="2"/>
              </a:rPr>
              <a:t>d</a:t>
            </a:r>
            <a:r>
              <a:rPr lang="pt-BR" sz="2400" dirty="0">
                <a:solidFill>
                  <a:srgbClr val="00B050"/>
                </a:solidFill>
              </a:rPr>
              <a:t>(1 – </a:t>
            </a:r>
            <a:r>
              <a:rPr lang="pt-BR" sz="2400" i="1" u="sng" dirty="0">
                <a:solidFill>
                  <a:srgbClr val="00B050"/>
                </a:solidFill>
              </a:rPr>
              <a:t>h</a:t>
            </a:r>
            <a:r>
              <a:rPr lang="pt-BR" sz="2400" dirty="0" smtClean="0">
                <a:solidFill>
                  <a:srgbClr val="00B050"/>
                </a:solidFill>
              </a:rPr>
              <a:t>) </a:t>
            </a:r>
            <a:r>
              <a:rPr lang="pt-BR" sz="2400" dirty="0" smtClean="0"/>
              <a:t>total </a:t>
            </a:r>
            <a:r>
              <a:rPr lang="pt-BR" sz="2400" dirty="0" err="1" smtClean="0"/>
              <a:t>resources</a:t>
            </a:r>
            <a:r>
              <a:rPr lang="pt-BR" sz="2400" dirty="0" smtClean="0"/>
              <a:t> </a:t>
            </a:r>
            <a:r>
              <a:rPr lang="pt-BR" sz="2400" dirty="0" err="1" smtClean="0"/>
              <a:t>available</a:t>
            </a:r>
            <a:endParaRPr lang="pt-BR" sz="2400" dirty="0" smtClean="0"/>
          </a:p>
          <a:p>
            <a:pPr>
              <a:spcBef>
                <a:spcPts val="800"/>
              </a:spcBef>
            </a:pPr>
            <a:r>
              <a:rPr lang="pt-BR" sz="2400" dirty="0" err="1" smtClean="0"/>
              <a:t>Holdouts</a:t>
            </a:r>
            <a:r>
              <a:rPr lang="pt-BR" sz="2400" dirty="0" smtClean="0"/>
              <a:t>’ </a:t>
            </a:r>
            <a:r>
              <a:rPr lang="pt-BR" sz="2400" dirty="0" err="1" smtClean="0"/>
              <a:t>pay-off</a:t>
            </a:r>
            <a:r>
              <a:rPr lang="pt-BR" sz="2400" dirty="0" smtClean="0"/>
              <a:t>: </a:t>
            </a:r>
            <a:r>
              <a:rPr lang="pt-BR" sz="2400" dirty="0" smtClean="0">
                <a:solidFill>
                  <a:srgbClr val="00B050"/>
                </a:solidFill>
                <a:latin typeface="Symbol" pitchFamily="18" charset="2"/>
              </a:rPr>
              <a:t>d</a:t>
            </a:r>
            <a:r>
              <a:rPr lang="pt-BR" sz="2400" dirty="0" smtClean="0">
                <a:solidFill>
                  <a:srgbClr val="00B050"/>
                </a:solidFill>
              </a:rPr>
              <a:t>(1 – </a:t>
            </a:r>
            <a:r>
              <a:rPr lang="pt-BR" sz="2400" i="1" u="sng" dirty="0" smtClean="0">
                <a:solidFill>
                  <a:srgbClr val="00B050"/>
                </a:solidFill>
              </a:rPr>
              <a:t>h</a:t>
            </a:r>
            <a:r>
              <a:rPr lang="pt-BR" sz="2400" dirty="0" smtClean="0">
                <a:solidFill>
                  <a:srgbClr val="00B050"/>
                </a:solidFill>
              </a:rPr>
              <a:t>);</a:t>
            </a:r>
            <a:r>
              <a:rPr lang="pt-BR" sz="2400" i="1" dirty="0" smtClean="0">
                <a:solidFill>
                  <a:srgbClr val="00B050"/>
                </a:solidFill>
              </a:rPr>
              <a:t> </a:t>
            </a:r>
            <a:endParaRPr lang="pt-BR" sz="2400" i="1" dirty="0" smtClean="0">
              <a:solidFill>
                <a:srgbClr val="00B050"/>
              </a:solidFill>
            </a:endParaRPr>
          </a:p>
          <a:p>
            <a:pPr>
              <a:spcBef>
                <a:spcPts val="800"/>
              </a:spcBef>
            </a:pPr>
            <a:r>
              <a:rPr lang="en-US" sz="2400" dirty="0" smtClean="0"/>
              <a:t>Participants’ </a:t>
            </a:r>
            <a:r>
              <a:rPr lang="en-US" sz="2400" dirty="0" smtClean="0"/>
              <a:t>pay-off: </a:t>
            </a:r>
            <a:r>
              <a:rPr lang="pt-BR" sz="2400" dirty="0" smtClean="0">
                <a:solidFill>
                  <a:srgbClr val="00B050"/>
                </a:solidFill>
                <a:latin typeface="Symbol" pitchFamily="18" charset="2"/>
              </a:rPr>
              <a:t>d</a:t>
            </a:r>
            <a:r>
              <a:rPr lang="pt-BR" sz="2400" dirty="0" smtClean="0">
                <a:solidFill>
                  <a:srgbClr val="00B050"/>
                </a:solidFill>
              </a:rPr>
              <a:t>(1 – </a:t>
            </a:r>
            <a:r>
              <a:rPr lang="pt-BR" sz="2400" i="1" u="sng" dirty="0" smtClean="0">
                <a:solidFill>
                  <a:srgbClr val="00B050"/>
                </a:solidFill>
              </a:rPr>
              <a:t>h</a:t>
            </a:r>
            <a:r>
              <a:rPr lang="pt-BR" sz="2400" dirty="0" smtClean="0">
                <a:solidFill>
                  <a:srgbClr val="00B050"/>
                </a:solidFill>
              </a:rPr>
              <a:t>)(</a:t>
            </a:r>
            <a:r>
              <a:rPr lang="pt-BR" sz="2400" dirty="0">
                <a:solidFill>
                  <a:srgbClr val="00B050"/>
                </a:solidFill>
              </a:rPr>
              <a:t>1 – </a:t>
            </a:r>
            <a:r>
              <a:rPr lang="pt-BR" sz="2400" i="1" dirty="0">
                <a:solidFill>
                  <a:srgbClr val="00B050"/>
                </a:solidFill>
              </a:rPr>
              <a:t>h</a:t>
            </a:r>
            <a:r>
              <a:rPr lang="pt-BR" sz="2400" dirty="0" smtClean="0">
                <a:solidFill>
                  <a:srgbClr val="00B050"/>
                </a:solidFill>
              </a:rPr>
              <a:t>)</a:t>
            </a:r>
            <a:endParaRPr lang="en-US" sz="2400" dirty="0" smtClean="0">
              <a:solidFill>
                <a:srgbClr val="00B050"/>
              </a:solidFill>
            </a:endParaRPr>
          </a:p>
          <a:p>
            <a:pPr>
              <a:spcBef>
                <a:spcPts val="800"/>
              </a:spcBef>
            </a:pPr>
            <a:r>
              <a:rPr lang="en-US" sz="2400" dirty="0" smtClean="0"/>
              <a:t>Everyone rejecting always an equilibrium since</a:t>
            </a:r>
            <a:r>
              <a:rPr lang="en-US" sz="2400" dirty="0" smtClean="0"/>
              <a:t>:</a:t>
            </a:r>
          </a:p>
          <a:p>
            <a:pPr marL="0" lvl="1" indent="0" algn="ctr">
              <a:spcBef>
                <a:spcPts val="800"/>
              </a:spcBef>
              <a:buNone/>
            </a:pPr>
            <a:r>
              <a:rPr lang="pt-BR" sz="2400" dirty="0">
                <a:solidFill>
                  <a:srgbClr val="00B050"/>
                </a:solidFill>
                <a:latin typeface="Symbol" pitchFamily="18" charset="2"/>
              </a:rPr>
              <a:t>d</a:t>
            </a:r>
            <a:r>
              <a:rPr lang="pt-BR" sz="2400" dirty="0">
                <a:solidFill>
                  <a:srgbClr val="00B050"/>
                </a:solidFill>
              </a:rPr>
              <a:t>(1 </a:t>
            </a:r>
            <a:r>
              <a:rPr lang="pt-BR" sz="2400" i="1" dirty="0">
                <a:solidFill>
                  <a:srgbClr val="00B050"/>
                </a:solidFill>
              </a:rPr>
              <a:t>– </a:t>
            </a:r>
            <a:r>
              <a:rPr lang="pt-BR" sz="2400" i="1" u="sng" dirty="0">
                <a:solidFill>
                  <a:srgbClr val="00B050"/>
                </a:solidFill>
              </a:rPr>
              <a:t>h</a:t>
            </a:r>
            <a:r>
              <a:rPr lang="pt-BR" sz="2400" dirty="0" smtClean="0">
                <a:solidFill>
                  <a:srgbClr val="00B050"/>
                </a:solidFill>
              </a:rPr>
              <a:t>) </a:t>
            </a:r>
            <a:r>
              <a:rPr lang="pt-BR" sz="2400" i="1" dirty="0" smtClean="0">
                <a:solidFill>
                  <a:srgbClr val="00B050"/>
                </a:solidFill>
              </a:rPr>
              <a:t>&lt; </a:t>
            </a:r>
            <a:r>
              <a:rPr lang="pt-BR" sz="2400" dirty="0" smtClean="0">
                <a:solidFill>
                  <a:srgbClr val="00B050"/>
                </a:solidFill>
                <a:latin typeface="Symbol" pitchFamily="18" charset="2"/>
              </a:rPr>
              <a:t>d</a:t>
            </a:r>
            <a:r>
              <a:rPr lang="pt-BR" sz="2400" dirty="0" smtClean="0">
                <a:solidFill>
                  <a:srgbClr val="00B050"/>
                </a:solidFill>
              </a:rPr>
              <a:t>(1 </a:t>
            </a:r>
            <a:r>
              <a:rPr lang="pt-BR" sz="2400" i="1" dirty="0">
                <a:solidFill>
                  <a:srgbClr val="00B050"/>
                </a:solidFill>
              </a:rPr>
              <a:t>– </a:t>
            </a:r>
            <a:r>
              <a:rPr lang="pt-BR" sz="2400" i="1" u="sng" dirty="0">
                <a:solidFill>
                  <a:srgbClr val="00B050"/>
                </a:solidFill>
              </a:rPr>
              <a:t>h</a:t>
            </a:r>
            <a:r>
              <a:rPr lang="pt-BR" sz="2400" dirty="0">
                <a:solidFill>
                  <a:srgbClr val="00B050"/>
                </a:solidFill>
              </a:rPr>
              <a:t>) </a:t>
            </a:r>
            <a:r>
              <a:rPr lang="pt-BR" sz="2400" dirty="0" smtClean="0">
                <a:solidFill>
                  <a:srgbClr val="00B050"/>
                </a:solidFill>
              </a:rPr>
              <a:t>(1</a:t>
            </a:r>
            <a:r>
              <a:rPr lang="pt-BR" sz="2400" i="1" dirty="0">
                <a:solidFill>
                  <a:srgbClr val="00B050"/>
                </a:solidFill>
              </a:rPr>
              <a:t> – </a:t>
            </a:r>
            <a:r>
              <a:rPr lang="pt-BR" sz="2400" i="1" dirty="0" smtClean="0">
                <a:solidFill>
                  <a:srgbClr val="00B050"/>
                </a:solidFill>
              </a:rPr>
              <a:t>h</a:t>
            </a:r>
            <a:r>
              <a:rPr lang="pt-BR" sz="2400" dirty="0">
                <a:solidFill>
                  <a:srgbClr val="00B050"/>
                </a:solidFill>
              </a:rPr>
              <a:t>)</a:t>
            </a:r>
            <a:endParaRPr lang="en-US" sz="2400" dirty="0">
              <a:solidFill>
                <a:srgbClr val="00B050"/>
              </a:solidFill>
            </a:endParaRPr>
          </a:p>
          <a:p>
            <a:pPr marL="0" indent="0">
              <a:buNone/>
            </a:pPr>
            <a:endParaRPr lang="en-US" sz="2400" dirty="0" smtClean="0"/>
          </a:p>
          <a:p>
            <a:endParaRPr lang="en-US" sz="2400" i="1" dirty="0" smtClean="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457200" y="609600"/>
            <a:ext cx="8458200" cy="1143000"/>
          </a:xfrm>
        </p:spPr>
        <p:txBody>
          <a:bodyPr/>
          <a:lstStyle/>
          <a:p>
            <a:pPr algn="l"/>
            <a:r>
              <a:rPr lang="en-US" sz="3600" dirty="0" smtClean="0">
                <a:solidFill>
                  <a:srgbClr val="C00000"/>
                </a:solidFill>
              </a:rPr>
              <a:t>Equilibrium with everyone participating </a:t>
            </a:r>
            <a:br>
              <a:rPr lang="en-US" sz="3600" dirty="0" smtClean="0">
                <a:solidFill>
                  <a:srgbClr val="C00000"/>
                </a:solidFill>
              </a:rPr>
            </a:br>
            <a:r>
              <a:rPr lang="en-US" sz="3600" dirty="0" smtClean="0">
                <a:solidFill>
                  <a:srgbClr val="00B050"/>
                </a:solidFill>
              </a:rPr>
              <a:t>(</a:t>
            </a:r>
            <a:r>
              <a:rPr lang="en-US" sz="3600" i="1" dirty="0" smtClean="0">
                <a:solidFill>
                  <a:srgbClr val="00B050"/>
                </a:solidFill>
              </a:rPr>
              <a:t>s </a:t>
            </a:r>
            <a:r>
              <a:rPr lang="en-US" sz="3600" dirty="0" smtClean="0">
                <a:solidFill>
                  <a:srgbClr val="00B050"/>
                </a:solidFill>
              </a:rPr>
              <a:t>= 1)</a:t>
            </a:r>
            <a:endParaRPr lang="en-US" sz="3600" dirty="0" smtClean="0"/>
          </a:p>
        </p:txBody>
      </p:sp>
      <p:sp>
        <p:nvSpPr>
          <p:cNvPr id="2053" name="Content Placeholder 2"/>
          <p:cNvSpPr>
            <a:spLocks noGrp="1"/>
          </p:cNvSpPr>
          <p:nvPr>
            <p:ph idx="1"/>
          </p:nvPr>
        </p:nvSpPr>
        <p:spPr>
          <a:xfrm>
            <a:off x="457200" y="2027238"/>
            <a:ext cx="8229600" cy="4525962"/>
          </a:xfrm>
        </p:spPr>
        <p:txBody>
          <a:bodyPr/>
          <a:lstStyle/>
          <a:p>
            <a:r>
              <a:rPr lang="en-US" sz="2400" dirty="0" smtClean="0"/>
              <a:t>Participants get </a:t>
            </a:r>
            <a:r>
              <a:rPr lang="en-US" sz="2400" dirty="0" smtClean="0">
                <a:solidFill>
                  <a:srgbClr val="00B050"/>
                </a:solidFill>
              </a:rPr>
              <a:t>1 </a:t>
            </a:r>
            <a:r>
              <a:rPr lang="pt-BR" sz="2800" i="1" dirty="0" smtClean="0">
                <a:solidFill>
                  <a:srgbClr val="00B050"/>
                </a:solidFill>
              </a:rPr>
              <a:t>–</a:t>
            </a:r>
            <a:r>
              <a:rPr lang="en-US" sz="2400" dirty="0" smtClean="0">
                <a:solidFill>
                  <a:srgbClr val="00B050"/>
                </a:solidFill>
              </a:rPr>
              <a:t> </a:t>
            </a:r>
            <a:r>
              <a:rPr lang="en-US" sz="2400" i="1" dirty="0" smtClean="0">
                <a:solidFill>
                  <a:srgbClr val="00B050"/>
                </a:solidFill>
              </a:rPr>
              <a:t>h</a:t>
            </a:r>
            <a:r>
              <a:rPr lang="en-US" sz="2400" dirty="0" smtClean="0"/>
              <a:t>. </a:t>
            </a:r>
          </a:p>
          <a:p>
            <a:r>
              <a:rPr lang="en-US" sz="2400" dirty="0" smtClean="0"/>
              <a:t>Holdout gets </a:t>
            </a:r>
            <a:r>
              <a:rPr lang="en-US" sz="2400" dirty="0" smtClean="0">
                <a:solidFill>
                  <a:srgbClr val="00B050"/>
                </a:solidFill>
              </a:rPr>
              <a:t>1  </a:t>
            </a:r>
            <a:r>
              <a:rPr lang="en-US" sz="2400" dirty="0" smtClean="0"/>
              <a:t>with probability </a:t>
            </a:r>
            <a:r>
              <a:rPr lang="en-US" sz="2400" i="1" dirty="0" smtClean="0">
                <a:solidFill>
                  <a:srgbClr val="00B050"/>
                </a:solidFill>
              </a:rPr>
              <a:t>p</a:t>
            </a:r>
            <a:r>
              <a:rPr lang="en-US" sz="2400" dirty="0" smtClean="0"/>
              <a:t>; </a:t>
            </a:r>
            <a:r>
              <a:rPr lang="en-US" sz="2400" i="1" dirty="0" smtClean="0">
                <a:solidFill>
                  <a:srgbClr val="00B050"/>
                </a:solidFill>
              </a:rPr>
              <a:t> 0</a:t>
            </a:r>
            <a:r>
              <a:rPr lang="en-US" sz="2400" dirty="0" smtClean="0"/>
              <a:t> otherwise.</a:t>
            </a:r>
          </a:p>
          <a:p>
            <a:r>
              <a:rPr lang="en-US" sz="2400" dirty="0" smtClean="0"/>
              <a:t>Everyone participating is an equilibrium </a:t>
            </a:r>
            <a:r>
              <a:rPr lang="en-US" sz="2400" dirty="0" smtClean="0"/>
              <a:t>if and only if:</a:t>
            </a:r>
          </a:p>
          <a:p>
            <a:pPr marL="0" indent="0" algn="ctr">
              <a:buNone/>
            </a:pPr>
            <a:r>
              <a:rPr lang="en-US" sz="2400" dirty="0" smtClean="0">
                <a:solidFill>
                  <a:srgbClr val="00B050"/>
                </a:solidFill>
              </a:rPr>
              <a:t> </a:t>
            </a:r>
            <a:r>
              <a:rPr lang="en-US" sz="2400" dirty="0">
                <a:solidFill>
                  <a:srgbClr val="00B050"/>
                </a:solidFill>
              </a:rPr>
              <a:t>1 </a:t>
            </a:r>
            <a:r>
              <a:rPr lang="pt-BR" sz="2800" i="1" dirty="0">
                <a:solidFill>
                  <a:srgbClr val="00B050"/>
                </a:solidFill>
              </a:rPr>
              <a:t>–</a:t>
            </a:r>
            <a:r>
              <a:rPr lang="en-US" sz="2400" dirty="0">
                <a:solidFill>
                  <a:srgbClr val="00B050"/>
                </a:solidFill>
              </a:rPr>
              <a:t> </a:t>
            </a:r>
            <a:r>
              <a:rPr lang="en-US" sz="2400" i="1" dirty="0" smtClean="0">
                <a:solidFill>
                  <a:srgbClr val="00B050"/>
                </a:solidFill>
              </a:rPr>
              <a:t>h &gt; p</a:t>
            </a:r>
            <a:endParaRPr lang="en-US" sz="2400" dirty="0" smtClean="0"/>
          </a:p>
          <a:p>
            <a:pPr>
              <a:buFont typeface="Arial" pitchFamily="34" charset="0"/>
              <a:buNone/>
            </a:pPr>
            <a:endParaRPr lang="en-US" sz="2400" dirty="0" smtClean="0"/>
          </a:p>
          <a:p>
            <a:pPr>
              <a:buFont typeface="Arial" pitchFamily="34" charset="0"/>
              <a:buNone/>
            </a:pP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Content Placeholder 2"/>
          <p:cNvSpPr>
            <a:spLocks noGrp="1"/>
          </p:cNvSpPr>
          <p:nvPr>
            <p:ph idx="1"/>
          </p:nvPr>
        </p:nvSpPr>
        <p:spPr>
          <a:xfrm>
            <a:off x="457200" y="2514600"/>
            <a:ext cx="8305800" cy="3992562"/>
          </a:xfrm>
        </p:spPr>
        <p:txBody>
          <a:bodyPr/>
          <a:lstStyle/>
          <a:p>
            <a:r>
              <a:rPr lang="en-US" sz="2400" dirty="0"/>
              <a:t>With probability </a:t>
            </a:r>
            <a:r>
              <a:rPr lang="en-US" sz="2400" dirty="0">
                <a:solidFill>
                  <a:srgbClr val="00B050"/>
                </a:solidFill>
              </a:rPr>
              <a:t>1 </a:t>
            </a:r>
            <a:r>
              <a:rPr lang="pt-BR" sz="2800" i="1" dirty="0">
                <a:solidFill>
                  <a:srgbClr val="00B050"/>
                </a:solidFill>
              </a:rPr>
              <a:t>–</a:t>
            </a:r>
            <a:r>
              <a:rPr lang="en-US" sz="2400" dirty="0">
                <a:solidFill>
                  <a:srgbClr val="00B050"/>
                </a:solidFill>
              </a:rPr>
              <a:t> </a:t>
            </a:r>
            <a:r>
              <a:rPr lang="en-US" sz="2400" i="1" dirty="0">
                <a:solidFill>
                  <a:srgbClr val="00B050"/>
                </a:solidFill>
              </a:rPr>
              <a:t>p</a:t>
            </a:r>
            <a:r>
              <a:rPr lang="en-US" sz="2400" dirty="0"/>
              <a:t>, holdouts </a:t>
            </a:r>
            <a:r>
              <a:rPr lang="en-US" sz="2400" dirty="0" smtClean="0"/>
              <a:t>fail (pay-off </a:t>
            </a:r>
            <a:r>
              <a:rPr lang="en-US" sz="2400" dirty="0" smtClean="0">
                <a:solidFill>
                  <a:srgbClr val="00B050"/>
                </a:solidFill>
              </a:rPr>
              <a:t>0</a:t>
            </a:r>
            <a:r>
              <a:rPr lang="en-US" sz="2400" dirty="0" smtClean="0"/>
              <a:t>) and p</a:t>
            </a:r>
            <a:r>
              <a:rPr lang="pt-BR" sz="2400" dirty="0" err="1" smtClean="0"/>
              <a:t>articipants</a:t>
            </a:r>
            <a:r>
              <a:rPr lang="pt-BR" sz="2400" dirty="0" smtClean="0"/>
              <a:t> </a:t>
            </a:r>
            <a:r>
              <a:rPr lang="pt-BR" sz="2400" dirty="0" err="1" smtClean="0"/>
              <a:t>receive</a:t>
            </a:r>
            <a:r>
              <a:rPr lang="pt-BR" sz="2400" dirty="0" smtClean="0"/>
              <a:t> </a:t>
            </a:r>
            <a:r>
              <a:rPr lang="pt-BR" sz="2400" dirty="0">
                <a:solidFill>
                  <a:srgbClr val="00B050"/>
                </a:solidFill>
                <a:latin typeface="Symbol" pitchFamily="18" charset="2"/>
              </a:rPr>
              <a:t>d</a:t>
            </a:r>
            <a:r>
              <a:rPr lang="pt-BR" sz="2400" dirty="0">
                <a:solidFill>
                  <a:srgbClr val="00B050"/>
                </a:solidFill>
              </a:rPr>
              <a:t>(1 – </a:t>
            </a:r>
            <a:r>
              <a:rPr lang="pt-BR" sz="2400" i="1" dirty="0">
                <a:solidFill>
                  <a:srgbClr val="00B050"/>
                </a:solidFill>
              </a:rPr>
              <a:t>h</a:t>
            </a:r>
            <a:r>
              <a:rPr lang="pt-BR" sz="2400" dirty="0" smtClean="0">
                <a:solidFill>
                  <a:srgbClr val="00B050"/>
                </a:solidFill>
              </a:rPr>
              <a:t>).</a:t>
            </a:r>
            <a:endParaRPr lang="en-US" sz="2400" dirty="0" smtClean="0"/>
          </a:p>
          <a:p>
            <a:pPr marL="342900" lvl="1" indent="-342900">
              <a:buFont typeface="Arial" pitchFamily="34" charset="0"/>
              <a:buChar char="•"/>
            </a:pPr>
            <a:r>
              <a:rPr lang="en-US" sz="2400" dirty="0" smtClean="0"/>
              <a:t>With </a:t>
            </a:r>
            <a:r>
              <a:rPr lang="en-US" sz="2400" dirty="0" smtClean="0"/>
              <a:t>probability </a:t>
            </a:r>
            <a:r>
              <a:rPr lang="en-US" sz="2400" i="1" dirty="0" smtClean="0">
                <a:solidFill>
                  <a:srgbClr val="00B050"/>
                </a:solidFill>
              </a:rPr>
              <a:t>p</a:t>
            </a:r>
            <a:r>
              <a:rPr lang="en-US" sz="2400" i="1" dirty="0" smtClean="0"/>
              <a:t>, </a:t>
            </a:r>
            <a:r>
              <a:rPr lang="en-US" sz="2400" dirty="0" smtClean="0"/>
              <a:t>holdouts </a:t>
            </a:r>
            <a:r>
              <a:rPr lang="en-US" sz="2400" dirty="0" smtClean="0"/>
              <a:t>succeed, and maximum </a:t>
            </a:r>
            <a:r>
              <a:rPr lang="pt-BR" sz="2400" dirty="0" err="1" smtClean="0"/>
              <a:t>resources</a:t>
            </a:r>
            <a:r>
              <a:rPr lang="pt-BR" sz="2400" dirty="0" smtClean="0"/>
              <a:t> </a:t>
            </a:r>
            <a:r>
              <a:rPr lang="pt-BR" sz="2400" dirty="0">
                <a:solidFill>
                  <a:srgbClr val="00B050"/>
                </a:solidFill>
                <a:latin typeface="Symbol" pitchFamily="18" charset="2"/>
              </a:rPr>
              <a:t>d</a:t>
            </a:r>
            <a:r>
              <a:rPr lang="pt-BR" sz="2400" dirty="0">
                <a:solidFill>
                  <a:srgbClr val="00B050"/>
                </a:solidFill>
              </a:rPr>
              <a:t>(1 </a:t>
            </a:r>
            <a:r>
              <a:rPr lang="pt-BR" sz="2400" i="1" dirty="0">
                <a:solidFill>
                  <a:srgbClr val="00B050"/>
                </a:solidFill>
              </a:rPr>
              <a:t>– </a:t>
            </a:r>
            <a:r>
              <a:rPr lang="pt-BR" sz="2400" i="1" u="sng" dirty="0" smtClean="0">
                <a:solidFill>
                  <a:srgbClr val="00B050"/>
                </a:solidFill>
              </a:rPr>
              <a:t>h</a:t>
            </a:r>
            <a:r>
              <a:rPr lang="pt-BR" sz="2400" dirty="0" smtClean="0">
                <a:solidFill>
                  <a:srgbClr val="00B050"/>
                </a:solidFill>
              </a:rPr>
              <a:t>)</a:t>
            </a:r>
            <a:r>
              <a:rPr lang="en-US" sz="2400" dirty="0" smtClean="0"/>
              <a:t> are </a:t>
            </a:r>
            <a:r>
              <a:rPr lang="en-US" sz="2400" dirty="0" smtClean="0"/>
              <a:t>distributed pro rata: </a:t>
            </a:r>
            <a:endParaRPr lang="en-US" sz="2400" dirty="0" smtClean="0"/>
          </a:p>
          <a:p>
            <a:pPr lvl="1">
              <a:buFont typeface="Wingdings" pitchFamily="2" charset="2"/>
              <a:buChar char="Ø"/>
            </a:pPr>
            <a:r>
              <a:rPr lang="pt-BR" sz="2400" dirty="0" err="1" smtClean="0"/>
              <a:t>Holdouts</a:t>
            </a:r>
            <a:r>
              <a:rPr lang="pt-BR" sz="2400" dirty="0" smtClean="0"/>
              <a:t>:</a:t>
            </a:r>
            <a:r>
              <a:rPr lang="pt-BR" sz="2400" dirty="0">
                <a:solidFill>
                  <a:srgbClr val="00B050"/>
                </a:solidFill>
              </a:rPr>
              <a:t> </a:t>
            </a:r>
            <a:r>
              <a:rPr lang="pt-BR" sz="2400" dirty="0" err="1" smtClean="0"/>
              <a:t>get</a:t>
            </a:r>
            <a:r>
              <a:rPr lang="pt-BR" sz="2400" dirty="0" smtClean="0"/>
              <a:t> </a:t>
            </a:r>
            <a:r>
              <a:rPr lang="pt-BR" sz="2400" dirty="0" err="1" smtClean="0"/>
              <a:t>share</a:t>
            </a:r>
            <a:r>
              <a:rPr lang="pt-BR" sz="2400" dirty="0" smtClean="0"/>
              <a:t>  </a:t>
            </a:r>
            <a:r>
              <a:rPr lang="pt-BR" sz="2400" dirty="0" smtClean="0">
                <a:solidFill>
                  <a:srgbClr val="00B050"/>
                </a:solidFill>
              </a:rPr>
              <a:t>1</a:t>
            </a:r>
            <a:r>
              <a:rPr lang="pt-BR" sz="2400" dirty="0" smtClean="0">
                <a:solidFill>
                  <a:srgbClr val="00B050"/>
                </a:solidFill>
              </a:rPr>
              <a:t>/[(1</a:t>
            </a:r>
            <a:r>
              <a:rPr lang="pt-BR" sz="2400" i="1" dirty="0" smtClean="0">
                <a:solidFill>
                  <a:srgbClr val="00B050"/>
                </a:solidFill>
              </a:rPr>
              <a:t>– h</a:t>
            </a:r>
            <a:r>
              <a:rPr lang="pt-BR" sz="2400" dirty="0" smtClean="0">
                <a:solidFill>
                  <a:srgbClr val="00B050"/>
                </a:solidFill>
              </a:rPr>
              <a:t>)</a:t>
            </a:r>
            <a:r>
              <a:rPr lang="pt-BR" sz="2400" i="1" dirty="0" smtClean="0">
                <a:solidFill>
                  <a:srgbClr val="00B050"/>
                </a:solidFill>
              </a:rPr>
              <a:t>s </a:t>
            </a:r>
            <a:r>
              <a:rPr lang="pt-BR" sz="2400" dirty="0" smtClean="0">
                <a:solidFill>
                  <a:srgbClr val="00B050"/>
                </a:solidFill>
              </a:rPr>
              <a:t>+ 1</a:t>
            </a:r>
            <a:r>
              <a:rPr lang="pt-BR" sz="2400" i="1" dirty="0" smtClean="0">
                <a:solidFill>
                  <a:srgbClr val="00B050"/>
                </a:solidFill>
              </a:rPr>
              <a:t>– s</a:t>
            </a:r>
            <a:r>
              <a:rPr lang="pt-BR" sz="2400" dirty="0" smtClean="0">
                <a:solidFill>
                  <a:srgbClr val="00B050"/>
                </a:solidFill>
              </a:rPr>
              <a:t>]</a:t>
            </a:r>
            <a:r>
              <a:rPr lang="pt-BR" sz="2400" i="1" dirty="0">
                <a:solidFill>
                  <a:srgbClr val="00B050"/>
                </a:solidFill>
              </a:rPr>
              <a:t> </a:t>
            </a:r>
            <a:endParaRPr lang="pt-BR" sz="2400" i="1" dirty="0" smtClean="0">
              <a:solidFill>
                <a:srgbClr val="00B050"/>
              </a:solidFill>
            </a:endParaRPr>
          </a:p>
          <a:p>
            <a:pPr lvl="1">
              <a:buFont typeface="Wingdings" pitchFamily="2" charset="2"/>
              <a:buChar char="Ø"/>
            </a:pPr>
            <a:r>
              <a:rPr lang="pt-BR" sz="2400" dirty="0" err="1" smtClean="0"/>
              <a:t>Participant</a:t>
            </a:r>
            <a:r>
              <a:rPr lang="pt-BR" sz="2400" dirty="0" err="1" smtClean="0"/>
              <a:t>s</a:t>
            </a:r>
            <a:r>
              <a:rPr lang="pt-BR" sz="2400" dirty="0" smtClean="0"/>
              <a:t>: </a:t>
            </a:r>
            <a:r>
              <a:rPr lang="pt-BR" sz="2400" dirty="0" err="1"/>
              <a:t>get</a:t>
            </a:r>
            <a:r>
              <a:rPr lang="pt-BR" sz="2400" dirty="0"/>
              <a:t> </a:t>
            </a:r>
            <a:r>
              <a:rPr lang="pt-BR" sz="2400" dirty="0" err="1"/>
              <a:t>share</a:t>
            </a:r>
            <a:r>
              <a:rPr lang="pt-BR" sz="2400" dirty="0"/>
              <a:t> </a:t>
            </a:r>
            <a:r>
              <a:rPr lang="pt-BR" sz="2400" dirty="0" smtClean="0">
                <a:solidFill>
                  <a:srgbClr val="00B050"/>
                </a:solidFill>
              </a:rPr>
              <a:t>(</a:t>
            </a:r>
            <a:r>
              <a:rPr lang="pt-BR" sz="2400" dirty="0" smtClean="0">
                <a:solidFill>
                  <a:srgbClr val="00B050"/>
                </a:solidFill>
              </a:rPr>
              <a:t>1 – </a:t>
            </a:r>
            <a:r>
              <a:rPr lang="pt-BR" sz="2400" i="1" dirty="0" smtClean="0">
                <a:solidFill>
                  <a:srgbClr val="00B050"/>
                </a:solidFill>
              </a:rPr>
              <a:t>h</a:t>
            </a:r>
            <a:r>
              <a:rPr lang="pt-BR" sz="2400" dirty="0">
                <a:solidFill>
                  <a:srgbClr val="00B050"/>
                </a:solidFill>
              </a:rPr>
              <a:t>)/[(1</a:t>
            </a:r>
            <a:r>
              <a:rPr lang="pt-BR" sz="2400" i="1" dirty="0" smtClean="0">
                <a:solidFill>
                  <a:srgbClr val="00B050"/>
                </a:solidFill>
              </a:rPr>
              <a:t>– h</a:t>
            </a:r>
            <a:r>
              <a:rPr lang="pt-BR" sz="2400" dirty="0" smtClean="0">
                <a:solidFill>
                  <a:srgbClr val="00B050"/>
                </a:solidFill>
              </a:rPr>
              <a:t>)</a:t>
            </a:r>
            <a:r>
              <a:rPr lang="pt-BR" sz="2400" i="1" dirty="0" smtClean="0">
                <a:solidFill>
                  <a:srgbClr val="00B050"/>
                </a:solidFill>
              </a:rPr>
              <a:t>s </a:t>
            </a:r>
            <a:r>
              <a:rPr lang="pt-BR" sz="2400" dirty="0">
                <a:solidFill>
                  <a:srgbClr val="00B050"/>
                </a:solidFill>
              </a:rPr>
              <a:t>+ 1</a:t>
            </a:r>
            <a:r>
              <a:rPr lang="pt-BR" sz="2400" i="1" dirty="0">
                <a:solidFill>
                  <a:srgbClr val="00B050"/>
                </a:solidFill>
              </a:rPr>
              <a:t>– s</a:t>
            </a:r>
            <a:r>
              <a:rPr lang="pt-BR" sz="2400" dirty="0">
                <a:solidFill>
                  <a:srgbClr val="00B050"/>
                </a:solidFill>
              </a:rPr>
              <a:t>]</a:t>
            </a:r>
            <a:r>
              <a:rPr lang="pt-BR" sz="2400" i="1" dirty="0">
                <a:solidFill>
                  <a:srgbClr val="00B050"/>
                </a:solidFill>
              </a:rPr>
              <a:t>;</a:t>
            </a:r>
            <a:endParaRPr lang="en-US" sz="2400" dirty="0"/>
          </a:p>
          <a:p>
            <a:r>
              <a:rPr lang="en-US" sz="2400" dirty="0" smtClean="0"/>
              <a:t>In equilibrium, creditors indifferent between holding out or participating, which leads to:</a:t>
            </a:r>
            <a:endParaRPr lang="en-US" sz="2400" dirty="0" smtClean="0"/>
          </a:p>
          <a:p>
            <a:pPr lvl="1"/>
            <a:endParaRPr lang="en-US" sz="2000" dirty="0" smtClean="0"/>
          </a:p>
          <a:p>
            <a:pPr>
              <a:buFont typeface="Arial" pitchFamily="34" charset="0"/>
              <a:buNone/>
            </a:pPr>
            <a:endParaRPr lang="en-US" sz="2000" dirty="0" smtClean="0"/>
          </a:p>
        </p:txBody>
      </p:sp>
      <p:graphicFrame>
        <p:nvGraphicFramePr>
          <p:cNvPr id="4099" name="Object 3"/>
          <p:cNvGraphicFramePr>
            <a:graphicFrameLocks noChangeAspect="1"/>
          </p:cNvGraphicFramePr>
          <p:nvPr>
            <p:extLst>
              <p:ext uri="{D42A27DB-BD31-4B8C-83A1-F6EECF244321}">
                <p14:modId xmlns:p14="http://schemas.microsoft.com/office/powerpoint/2010/main" val="1013041308"/>
              </p:ext>
            </p:extLst>
          </p:nvPr>
        </p:nvGraphicFramePr>
        <p:xfrm>
          <a:off x="3343275" y="5884863"/>
          <a:ext cx="2347913" cy="744537"/>
        </p:xfrm>
        <a:graphic>
          <a:graphicData uri="http://schemas.openxmlformats.org/presentationml/2006/ole">
            <mc:AlternateContent xmlns:mc="http://schemas.openxmlformats.org/markup-compatibility/2006">
              <mc:Choice xmlns:v="urn:schemas-microsoft-com:vml" Requires="v">
                <p:oleObj spid="_x0000_s4116" name="Equation" r:id="rId3" imgW="1320480" imgH="419040" progId="Equation.DSMT4">
                  <p:embed/>
                </p:oleObj>
              </mc:Choice>
              <mc:Fallback>
                <p:oleObj name="Equation" r:id="rId3" imgW="1320480" imgH="419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3275" y="5884863"/>
                        <a:ext cx="2347913"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39966"/>
                            </a:solidFill>
                            <a:miter lim="800000"/>
                            <a:headEnd/>
                            <a:tailEnd/>
                          </a14:hiddenLine>
                        </a:ext>
                      </a:extLst>
                    </p:spPr>
                  </p:pic>
                </p:oleObj>
              </mc:Fallback>
            </mc:AlternateContent>
          </a:graphicData>
        </a:graphic>
      </p:graphicFrame>
      <p:sp>
        <p:nvSpPr>
          <p:cNvPr id="4103" name="Title 1"/>
          <p:cNvSpPr>
            <a:spLocks/>
          </p:cNvSpPr>
          <p:nvPr/>
        </p:nvSpPr>
        <p:spPr bwMode="auto">
          <a:xfrm>
            <a:off x="457200" y="533400"/>
            <a:ext cx="8229600" cy="1143000"/>
          </a:xfrm>
          <a:prstGeom prst="rect">
            <a:avLst/>
          </a:prstGeom>
          <a:noFill/>
          <a:ln w="9525">
            <a:noFill/>
            <a:miter lim="800000"/>
            <a:headEnd/>
            <a:tailEnd/>
          </a:ln>
        </p:spPr>
        <p:txBody>
          <a:bodyPr anchor="ctr"/>
          <a:lstStyle/>
          <a:p>
            <a:r>
              <a:rPr lang="en-US" sz="3600" u="none" dirty="0">
                <a:solidFill>
                  <a:srgbClr val="C00000"/>
                </a:solidFill>
                <a:latin typeface="Calibri" pitchFamily="34" charset="0"/>
              </a:rPr>
              <a:t>Internal equilibrium w. low participation </a:t>
            </a:r>
            <a:br>
              <a:rPr lang="en-US" sz="3600" u="none" dirty="0">
                <a:solidFill>
                  <a:srgbClr val="C00000"/>
                </a:solidFill>
                <a:latin typeface="Calibri" pitchFamily="34" charset="0"/>
              </a:rPr>
            </a:br>
            <a:r>
              <a:rPr lang="en-US" sz="3200" u="none" dirty="0" smtClean="0">
                <a:solidFill>
                  <a:srgbClr val="00B050"/>
                </a:solidFill>
                <a:latin typeface="Calibri" pitchFamily="34" charset="0"/>
              </a:rPr>
              <a:t>(</a:t>
            </a:r>
            <a:r>
              <a:rPr lang="en-US" sz="3200" i="1" u="none" dirty="0" err="1" smtClean="0">
                <a:solidFill>
                  <a:srgbClr val="00B050"/>
                </a:solidFill>
                <a:latin typeface="Calibri" pitchFamily="34" charset="0"/>
              </a:rPr>
              <a:t>s</a:t>
            </a:r>
            <a:r>
              <a:rPr lang="en-US" sz="2000" i="1" u="none" dirty="0" err="1" smtClean="0">
                <a:solidFill>
                  <a:srgbClr val="00B050"/>
                </a:solidFill>
                <a:latin typeface="Calibri" pitchFamily="34" charset="0"/>
              </a:rPr>
              <a:t>min</a:t>
            </a:r>
            <a:r>
              <a:rPr lang="en-US" sz="2000" i="1" u="none" dirty="0" smtClean="0">
                <a:solidFill>
                  <a:srgbClr val="00B050"/>
                </a:solidFill>
                <a:latin typeface="Calibri" pitchFamily="34" charset="0"/>
              </a:rPr>
              <a:t> </a:t>
            </a:r>
            <a:r>
              <a:rPr lang="en-US" sz="3200" i="1" u="none" dirty="0" smtClean="0">
                <a:solidFill>
                  <a:srgbClr val="00B050"/>
                </a:solidFill>
                <a:latin typeface="Calibri" pitchFamily="34" charset="0"/>
              </a:rPr>
              <a:t>&lt; </a:t>
            </a:r>
            <a:r>
              <a:rPr lang="en-US" sz="3200" i="1" u="none" dirty="0">
                <a:solidFill>
                  <a:srgbClr val="00B050"/>
                </a:solidFill>
                <a:latin typeface="Calibri" pitchFamily="34" charset="0"/>
              </a:rPr>
              <a:t>s &lt; </a:t>
            </a:r>
            <a:r>
              <a:rPr lang="en-US" sz="3200" i="1" dirty="0" smtClean="0">
                <a:solidFill>
                  <a:srgbClr val="00B050"/>
                </a:solidFill>
                <a:latin typeface="Calibri" pitchFamily="34" charset="0"/>
              </a:rPr>
              <a:t>h</a:t>
            </a:r>
            <a:r>
              <a:rPr lang="en-US" sz="3200" i="1" u="none" dirty="0" smtClean="0">
                <a:solidFill>
                  <a:srgbClr val="00B050"/>
                </a:solidFill>
                <a:latin typeface="Calibri" pitchFamily="34" charset="0"/>
              </a:rPr>
              <a:t>/h</a:t>
            </a:r>
            <a:r>
              <a:rPr lang="en-US" sz="3200" u="none" dirty="0" smtClean="0">
                <a:solidFill>
                  <a:srgbClr val="00B050"/>
                </a:solidFill>
                <a:latin typeface="Calibri" pitchFamily="34" charset="0"/>
              </a:rPr>
              <a:t>)</a:t>
            </a:r>
            <a:r>
              <a:rPr lang="en-US" sz="3200" u="none" dirty="0" smtClean="0">
                <a:latin typeface="Calibri" pitchFamily="34" charset="0"/>
              </a:rPr>
              <a:t>:</a:t>
            </a:r>
            <a:endParaRPr lang="en-US" sz="3200" u="none" dirty="0">
              <a:latin typeface="Calibri" pitchFamily="34" charset="0"/>
            </a:endParaRPr>
          </a:p>
        </p:txBody>
      </p:sp>
      <p:sp>
        <p:nvSpPr>
          <p:cNvPr id="4104" name="Rectangle 8"/>
          <p:cNvSpPr>
            <a:spLocks noChangeArrowheads="1"/>
          </p:cNvSpPr>
          <p:nvPr/>
        </p:nvSpPr>
        <p:spPr bwMode="auto">
          <a:xfrm>
            <a:off x="457200" y="1759803"/>
            <a:ext cx="8305800" cy="830997"/>
          </a:xfrm>
          <a:prstGeom prst="rect">
            <a:avLst/>
          </a:prstGeom>
          <a:noFill/>
          <a:ln w="9525">
            <a:noFill/>
            <a:miter lim="800000"/>
            <a:headEnd/>
            <a:tailEnd/>
          </a:ln>
          <a:effectLst/>
        </p:spPr>
        <p:txBody>
          <a:bodyPr>
            <a:spAutoFit/>
          </a:bodyPr>
          <a:lstStyle/>
          <a:p>
            <a:pPr>
              <a:spcBef>
                <a:spcPct val="20000"/>
              </a:spcBef>
              <a:buFont typeface="Arial" pitchFamily="34" charset="0"/>
              <a:buNone/>
            </a:pPr>
            <a:r>
              <a:rPr lang="en-US" sz="2400" u="none" dirty="0">
                <a:latin typeface="Calibri" pitchFamily="34" charset="0"/>
              </a:rPr>
              <a:t>E</a:t>
            </a:r>
            <a:r>
              <a:rPr lang="en-US" sz="2400" u="none" dirty="0" smtClean="0">
                <a:latin typeface="Calibri" pitchFamily="34" charset="0"/>
              </a:rPr>
              <a:t>xchange proceeds, but efficiency loss and insufficient resources </a:t>
            </a:r>
            <a:r>
              <a:rPr lang="en-US" sz="2400" u="none" dirty="0" smtClean="0">
                <a:latin typeface="Calibri" pitchFamily="34" charset="0"/>
              </a:rPr>
              <a:t>to repay </a:t>
            </a:r>
            <a:r>
              <a:rPr lang="en-US" sz="2400" u="none" dirty="0" smtClean="0">
                <a:latin typeface="Calibri" pitchFamily="34" charset="0"/>
              </a:rPr>
              <a:t>both participants </a:t>
            </a:r>
            <a:r>
              <a:rPr lang="en-US" sz="2400" u="none" dirty="0" smtClean="0">
                <a:latin typeface="Calibri" pitchFamily="34" charset="0"/>
              </a:rPr>
              <a:t>and </a:t>
            </a:r>
            <a:r>
              <a:rPr lang="en-US" sz="2400" u="none" dirty="0" smtClean="0">
                <a:latin typeface="Calibri" pitchFamily="34" charset="0"/>
              </a:rPr>
              <a:t>holdouts if the latter are </a:t>
            </a:r>
            <a:r>
              <a:rPr lang="en-US" sz="2400" u="none" dirty="0" err="1" smtClean="0">
                <a:latin typeface="Calibri" pitchFamily="34" charset="0"/>
              </a:rPr>
              <a:t>succesful</a:t>
            </a:r>
            <a:endParaRPr lang="en-US" sz="2400" u="none"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457200" y="533400"/>
            <a:ext cx="8229600" cy="1143000"/>
          </a:xfrm>
        </p:spPr>
        <p:txBody>
          <a:bodyPr/>
          <a:lstStyle/>
          <a:p>
            <a:pPr algn="l"/>
            <a:r>
              <a:rPr lang="en-US" sz="3600" dirty="0" smtClean="0">
                <a:solidFill>
                  <a:srgbClr val="C00000"/>
                </a:solidFill>
              </a:rPr>
              <a:t>Characterizing equilibrium set as a function of parameters </a:t>
            </a:r>
            <a:r>
              <a:rPr lang="pt-BR" sz="3600" i="1" dirty="0" smtClean="0">
                <a:solidFill>
                  <a:srgbClr val="00B050"/>
                </a:solidFill>
              </a:rPr>
              <a:t>p, h </a:t>
            </a:r>
            <a:r>
              <a:rPr lang="pt-BR" sz="3600" dirty="0" err="1" smtClean="0">
                <a:solidFill>
                  <a:schemeClr val="accent2"/>
                </a:solidFill>
              </a:rPr>
              <a:t>and</a:t>
            </a:r>
            <a:r>
              <a:rPr lang="pt-BR" sz="3600" i="1" dirty="0" smtClean="0">
                <a:solidFill>
                  <a:srgbClr val="00B050"/>
                </a:solidFill>
              </a:rPr>
              <a:t> </a:t>
            </a:r>
            <a:r>
              <a:rPr lang="pt-BR" sz="3600" i="1" u="sng" dirty="0" smtClean="0">
                <a:solidFill>
                  <a:srgbClr val="00B050"/>
                </a:solidFill>
              </a:rPr>
              <a:t>h</a:t>
            </a:r>
            <a:endParaRPr lang="en-US" sz="3600" i="1" dirty="0" smtClean="0">
              <a:solidFill>
                <a:srgbClr val="00B050"/>
              </a:solidFill>
            </a:endParaRPr>
          </a:p>
        </p:txBody>
      </p:sp>
      <p:sp>
        <p:nvSpPr>
          <p:cNvPr id="3" name="Content Placeholder 2"/>
          <p:cNvSpPr>
            <a:spLocks noGrp="1"/>
          </p:cNvSpPr>
          <p:nvPr>
            <p:ph idx="1"/>
          </p:nvPr>
        </p:nvSpPr>
        <p:spPr>
          <a:xfrm>
            <a:off x="533400" y="1981200"/>
            <a:ext cx="7391400" cy="4343400"/>
          </a:xfrm>
        </p:spPr>
        <p:txBody>
          <a:bodyPr>
            <a:normAutofit/>
          </a:bodyPr>
          <a:lstStyle/>
          <a:p>
            <a:pPr marL="450850" indent="-450850">
              <a:lnSpc>
                <a:spcPct val="90000"/>
              </a:lnSpc>
            </a:pPr>
            <a:r>
              <a:rPr lang="en-US" sz="2400" dirty="0" smtClean="0"/>
              <a:t>Everyone rejecting </a:t>
            </a:r>
            <a:r>
              <a:rPr lang="en-US" sz="2400" dirty="0" smtClean="0"/>
              <a:t>is always an equilibrium</a:t>
            </a:r>
          </a:p>
          <a:p>
            <a:pPr marL="450850" indent="-450850">
              <a:lnSpc>
                <a:spcPct val="90000"/>
              </a:lnSpc>
            </a:pPr>
            <a:r>
              <a:rPr lang="en-US" sz="2400" dirty="0" smtClean="0"/>
              <a:t>If </a:t>
            </a:r>
            <a:r>
              <a:rPr lang="en-US" sz="2400" i="1" dirty="0" smtClean="0">
                <a:solidFill>
                  <a:srgbClr val="00B050"/>
                </a:solidFill>
              </a:rPr>
              <a:t>h &lt; </a:t>
            </a:r>
            <a:r>
              <a:rPr lang="en-US" sz="2400" dirty="0" smtClean="0">
                <a:solidFill>
                  <a:srgbClr val="00B050"/>
                </a:solidFill>
              </a:rPr>
              <a:t>1</a:t>
            </a:r>
            <a:r>
              <a:rPr lang="pt-BR" sz="2400" i="1" dirty="0">
                <a:solidFill>
                  <a:srgbClr val="00B050"/>
                </a:solidFill>
              </a:rPr>
              <a:t> –</a:t>
            </a:r>
            <a:r>
              <a:rPr lang="en-US" sz="2400" i="1" dirty="0" smtClean="0">
                <a:solidFill>
                  <a:srgbClr val="00B050"/>
                </a:solidFill>
              </a:rPr>
              <a:t> p </a:t>
            </a:r>
            <a:r>
              <a:rPr lang="en-US" sz="2400" dirty="0" smtClean="0"/>
              <a:t>full participation is an equilibrium</a:t>
            </a:r>
          </a:p>
          <a:p>
            <a:pPr marL="450850" indent="-450850">
              <a:lnSpc>
                <a:spcPct val="90000"/>
              </a:lnSpc>
            </a:pPr>
            <a:r>
              <a:rPr lang="en-US" sz="2400" dirty="0" smtClean="0"/>
              <a:t>Raising the haircut past that threshold we move to the range where </a:t>
            </a:r>
            <a:r>
              <a:rPr lang="en-US" sz="2400" dirty="0" smtClean="0"/>
              <a:t>there is an internal equilibrium with low participation :</a:t>
            </a:r>
            <a:endParaRPr lang="en-US" sz="2400" dirty="0" smtClean="0"/>
          </a:p>
          <a:p>
            <a:pPr marL="450850" indent="-450850">
              <a:lnSpc>
                <a:spcPct val="90000"/>
              </a:lnSpc>
            </a:pPr>
            <a:endParaRPr lang="en-US" sz="2400" dirty="0" smtClean="0"/>
          </a:p>
          <a:p>
            <a:pPr marL="450850" indent="-450850">
              <a:lnSpc>
                <a:spcPct val="90000"/>
              </a:lnSpc>
            </a:pPr>
            <a:endParaRPr lang="en-US" sz="2400" dirty="0" smtClean="0"/>
          </a:p>
          <a:p>
            <a:pPr marL="400050" lvl="1" indent="0">
              <a:lnSpc>
                <a:spcPct val="90000"/>
              </a:lnSpc>
              <a:buNone/>
            </a:pPr>
            <a:r>
              <a:rPr lang="en-US" sz="2400" dirty="0"/>
              <a:t>w</a:t>
            </a:r>
            <a:r>
              <a:rPr lang="en-US" sz="2400" dirty="0" smtClean="0"/>
              <a:t>here </a:t>
            </a:r>
            <a:r>
              <a:rPr lang="en-US" sz="2400" i="1" dirty="0" err="1" smtClean="0">
                <a:solidFill>
                  <a:srgbClr val="00B050"/>
                </a:solidFill>
              </a:rPr>
              <a:t>h</a:t>
            </a:r>
            <a:r>
              <a:rPr lang="en-US" sz="1600" i="1" dirty="0" err="1" smtClean="0">
                <a:solidFill>
                  <a:srgbClr val="00B050"/>
                </a:solidFill>
              </a:rPr>
              <a:t>s</a:t>
            </a:r>
            <a:r>
              <a:rPr lang="en-US" sz="1600" i="1" dirty="0" smtClean="0">
                <a:solidFill>
                  <a:srgbClr val="00B050"/>
                </a:solidFill>
              </a:rPr>
              <a:t> </a:t>
            </a:r>
            <a:r>
              <a:rPr lang="en-US" sz="1600" dirty="0" smtClean="0">
                <a:solidFill>
                  <a:srgbClr val="00B050"/>
                </a:solidFill>
              </a:rPr>
              <a:t>min</a:t>
            </a:r>
            <a:r>
              <a:rPr lang="en-US" sz="2400" dirty="0" smtClean="0"/>
              <a:t> is the highest haircut for which </a:t>
            </a:r>
            <a:r>
              <a:rPr lang="en-US" sz="2400" dirty="0" smtClean="0"/>
              <a:t>internal equilibrium exists.</a:t>
            </a:r>
            <a:endParaRPr lang="en-US" sz="2400" dirty="0" smtClean="0"/>
          </a:p>
          <a:p>
            <a:pPr marL="450850" indent="-450850">
              <a:lnSpc>
                <a:spcPct val="90000"/>
              </a:lnSpc>
            </a:pPr>
            <a:r>
              <a:rPr lang="en-US" sz="2400" dirty="0" smtClean="0"/>
              <a:t>If </a:t>
            </a:r>
            <a:r>
              <a:rPr lang="en-US" sz="2400" i="1" dirty="0" smtClean="0">
                <a:solidFill>
                  <a:srgbClr val="00B050"/>
                </a:solidFill>
              </a:rPr>
              <a:t>h</a:t>
            </a:r>
            <a:r>
              <a:rPr lang="en-US" sz="2400" dirty="0" smtClean="0">
                <a:solidFill>
                  <a:srgbClr val="00B050"/>
                </a:solidFill>
              </a:rPr>
              <a:t> &gt;</a:t>
            </a:r>
            <a:r>
              <a:rPr lang="en-US" sz="2400" i="1" dirty="0" smtClean="0">
                <a:solidFill>
                  <a:srgbClr val="00B050"/>
                </a:solidFill>
              </a:rPr>
              <a:t> </a:t>
            </a:r>
            <a:r>
              <a:rPr lang="en-US" sz="2400" i="1" dirty="0" err="1" smtClean="0">
                <a:solidFill>
                  <a:srgbClr val="00B050"/>
                </a:solidFill>
              </a:rPr>
              <a:t>h</a:t>
            </a:r>
            <a:r>
              <a:rPr lang="en-US" sz="1800" i="1" dirty="0" err="1" smtClean="0">
                <a:solidFill>
                  <a:srgbClr val="00B050"/>
                </a:solidFill>
              </a:rPr>
              <a:t>s</a:t>
            </a:r>
            <a:r>
              <a:rPr lang="en-US" sz="1800" i="1" dirty="0" smtClean="0">
                <a:solidFill>
                  <a:srgbClr val="00B050"/>
                </a:solidFill>
              </a:rPr>
              <a:t> </a:t>
            </a:r>
            <a:r>
              <a:rPr lang="en-US" sz="1800" dirty="0" smtClean="0">
                <a:solidFill>
                  <a:srgbClr val="00B050"/>
                </a:solidFill>
              </a:rPr>
              <a:t>min</a:t>
            </a:r>
            <a:r>
              <a:rPr lang="en-US" sz="2400" dirty="0" smtClean="0"/>
              <a:t> </a:t>
            </a:r>
            <a:r>
              <a:rPr lang="en-US" sz="2400" dirty="0" smtClean="0"/>
              <a:t>, everyone rejecting (failure of the exchange) becomes the </a:t>
            </a:r>
            <a:r>
              <a:rPr lang="en-US" sz="2400" dirty="0" smtClean="0"/>
              <a:t>only </a:t>
            </a:r>
            <a:r>
              <a:rPr lang="en-US" sz="2400" dirty="0" smtClean="0"/>
              <a:t>equilibrium</a:t>
            </a:r>
            <a:endParaRPr lang="en-US" sz="2400" dirty="0" smtClean="0"/>
          </a:p>
        </p:txBody>
      </p:sp>
      <p:graphicFrame>
        <p:nvGraphicFramePr>
          <p:cNvPr id="5126" name="Object 6"/>
          <p:cNvGraphicFramePr>
            <a:graphicFrameLocks noChangeAspect="1"/>
          </p:cNvGraphicFramePr>
          <p:nvPr>
            <p:extLst>
              <p:ext uri="{D42A27DB-BD31-4B8C-83A1-F6EECF244321}">
                <p14:modId xmlns:p14="http://schemas.microsoft.com/office/powerpoint/2010/main" val="3713539480"/>
              </p:ext>
            </p:extLst>
          </p:nvPr>
        </p:nvGraphicFramePr>
        <p:xfrm>
          <a:off x="2057400" y="3810000"/>
          <a:ext cx="4396526" cy="838200"/>
        </p:xfrm>
        <a:graphic>
          <a:graphicData uri="http://schemas.openxmlformats.org/presentationml/2006/ole">
            <mc:AlternateContent xmlns:mc="http://schemas.openxmlformats.org/markup-compatibility/2006">
              <mc:Choice xmlns:v="urn:schemas-microsoft-com:vml" Requires="v">
                <p:oleObj spid="_x0000_s5141" name="Equation" r:id="rId3" imgW="2197080" imgH="419040" progId="Equation.DSMT4">
                  <p:embed/>
                </p:oleObj>
              </mc:Choice>
              <mc:Fallback>
                <p:oleObj name="Equation" r:id="rId3" imgW="2197080" imgH="41904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810000"/>
                        <a:ext cx="4396526" cy="838200"/>
                      </a:xfrm>
                      <a:prstGeom prst="rect">
                        <a:avLst/>
                      </a:prstGeom>
                      <a:noFill/>
                      <a:ln>
                        <a:noFill/>
                      </a:ln>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533400"/>
            <a:ext cx="8229600" cy="990600"/>
          </a:xfrm>
        </p:spPr>
        <p:txBody>
          <a:bodyPr/>
          <a:lstStyle/>
          <a:p>
            <a:pPr algn="l"/>
            <a:r>
              <a:rPr lang="en-US" sz="3600" dirty="0" err="1" smtClean="0">
                <a:solidFill>
                  <a:srgbClr val="C00000"/>
                </a:solidFill>
              </a:rPr>
              <a:t>Equilibria</a:t>
            </a:r>
            <a:r>
              <a:rPr lang="en-US" sz="3600" dirty="0" smtClean="0">
                <a:solidFill>
                  <a:srgbClr val="C00000"/>
                </a:solidFill>
              </a:rPr>
              <a:t> in Baseline Set-up: A Graphical Illustration</a:t>
            </a:r>
            <a:endParaRPr lang="en-US" sz="3600" dirty="0" smtClean="0"/>
          </a:p>
        </p:txBody>
      </p:sp>
      <p:sp>
        <p:nvSpPr>
          <p:cNvPr id="32773" name="TextBox 5"/>
          <p:cNvSpPr txBox="1">
            <a:spLocks noChangeArrowheads="1"/>
          </p:cNvSpPr>
          <p:nvPr/>
        </p:nvSpPr>
        <p:spPr bwMode="auto">
          <a:xfrm>
            <a:off x="2874102" y="1154668"/>
            <a:ext cx="3937296" cy="369332"/>
          </a:xfrm>
          <a:prstGeom prst="rect">
            <a:avLst/>
          </a:prstGeom>
          <a:noFill/>
          <a:ln w="9525">
            <a:noFill/>
            <a:miter lim="800000"/>
            <a:headEnd/>
            <a:tailEnd/>
          </a:ln>
        </p:spPr>
        <p:txBody>
          <a:bodyPr wrap="none">
            <a:spAutoFit/>
          </a:bodyPr>
          <a:lstStyle/>
          <a:p>
            <a:r>
              <a:rPr lang="en-US" u="none" dirty="0" smtClean="0">
                <a:latin typeface="Calibri" pitchFamily="34" charset="0"/>
              </a:rPr>
              <a:t>(Assumes  </a:t>
            </a:r>
            <a:r>
              <a:rPr lang="en-US" dirty="0">
                <a:solidFill>
                  <a:srgbClr val="00B050"/>
                </a:solidFill>
                <a:latin typeface="Calibri" pitchFamily="34" charset="0"/>
              </a:rPr>
              <a:t>h</a:t>
            </a:r>
            <a:r>
              <a:rPr lang="en-US" i="1" u="none" dirty="0">
                <a:latin typeface="Calibri" pitchFamily="34" charset="0"/>
              </a:rPr>
              <a:t>=0.25</a:t>
            </a:r>
            <a:r>
              <a:rPr lang="en-US" u="none" dirty="0">
                <a:latin typeface="Calibri" pitchFamily="34" charset="0"/>
              </a:rPr>
              <a:t>, </a:t>
            </a:r>
            <a:r>
              <a:rPr lang="en-US" i="1" u="none" dirty="0" err="1" smtClean="0">
                <a:solidFill>
                  <a:srgbClr val="00B050"/>
                </a:solidFill>
                <a:latin typeface="Calibri" pitchFamily="34" charset="0"/>
              </a:rPr>
              <a:t>s</a:t>
            </a:r>
            <a:r>
              <a:rPr lang="en-US" sz="1400" u="none" dirty="0" err="1" smtClean="0">
                <a:solidFill>
                  <a:srgbClr val="00B050"/>
                </a:solidFill>
                <a:latin typeface="Calibri" pitchFamily="34" charset="0"/>
              </a:rPr>
              <a:t>min</a:t>
            </a:r>
            <a:r>
              <a:rPr lang="en-US" u="none" dirty="0" smtClean="0">
                <a:latin typeface="Calibri" pitchFamily="34" charset="0"/>
              </a:rPr>
              <a:t>=0.5, and </a:t>
            </a:r>
            <a:r>
              <a:rPr lang="en-US" i="1" u="none" dirty="0" smtClean="0">
                <a:solidFill>
                  <a:srgbClr val="00B050"/>
                </a:solidFill>
                <a:latin typeface="Symbol" pitchFamily="18" charset="2"/>
              </a:rPr>
              <a:t>d </a:t>
            </a:r>
            <a:r>
              <a:rPr lang="en-US" u="none" dirty="0" smtClean="0">
                <a:latin typeface="Calibri" pitchFamily="34" charset="0"/>
              </a:rPr>
              <a:t>= 0.5</a:t>
            </a:r>
            <a:r>
              <a:rPr lang="en-US" u="none" dirty="0">
                <a:latin typeface="Calibri" pitchFamily="34" charset="0"/>
              </a:rPr>
              <a:t>)</a:t>
            </a:r>
            <a:endParaRPr lang="en-US" i="1" dirty="0">
              <a:latin typeface="Calibri" pitchFamily="34" charset="0"/>
            </a:endParaRPr>
          </a:p>
        </p:txBody>
      </p:sp>
      <p:pic>
        <p:nvPicPr>
          <p:cNvPr id="8" name="Picture 7"/>
          <p:cNvPicPr/>
          <p:nvPr/>
        </p:nvPicPr>
        <p:blipFill>
          <a:blip r:embed="rId2" cstate="print"/>
          <a:srcRect/>
          <a:stretch>
            <a:fillRect/>
          </a:stretch>
        </p:blipFill>
        <p:spPr bwMode="auto">
          <a:xfrm>
            <a:off x="228600" y="1447800"/>
            <a:ext cx="8229600" cy="5486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l"/>
            <a:r>
              <a:rPr lang="en-US" sz="3600" smtClean="0">
                <a:solidFill>
                  <a:srgbClr val="C00000"/>
                </a:solidFill>
              </a:rPr>
              <a:t>Endogenizing the Haircut</a:t>
            </a:r>
          </a:p>
        </p:txBody>
      </p:sp>
      <p:sp>
        <p:nvSpPr>
          <p:cNvPr id="3" name="Content Placeholder 2"/>
          <p:cNvSpPr>
            <a:spLocks noGrp="1"/>
          </p:cNvSpPr>
          <p:nvPr>
            <p:ph idx="1"/>
          </p:nvPr>
        </p:nvSpPr>
        <p:spPr/>
        <p:txBody>
          <a:bodyPr>
            <a:normAutofit/>
          </a:bodyPr>
          <a:lstStyle/>
          <a:p>
            <a:pPr>
              <a:lnSpc>
                <a:spcPct val="90000"/>
              </a:lnSpc>
            </a:pPr>
            <a:r>
              <a:rPr lang="en-US" sz="2400" dirty="0" smtClean="0"/>
              <a:t>Simple two-stage game with commitment: country picks </a:t>
            </a:r>
            <a:r>
              <a:rPr lang="en-US" sz="2400" i="1" dirty="0" smtClean="0"/>
              <a:t>h</a:t>
            </a:r>
            <a:r>
              <a:rPr lang="en-US" sz="2400" dirty="0" smtClean="0"/>
              <a:t> ahead of creditor coordination game</a:t>
            </a:r>
          </a:p>
          <a:p>
            <a:pPr>
              <a:lnSpc>
                <a:spcPct val="90000"/>
              </a:lnSpc>
            </a:pPr>
            <a:r>
              <a:rPr lang="en-US" sz="2400" dirty="0" smtClean="0"/>
              <a:t>Assume an objective function for the country that values:</a:t>
            </a:r>
          </a:p>
          <a:p>
            <a:pPr lvl="1">
              <a:lnSpc>
                <a:spcPct val="90000"/>
              </a:lnSpc>
            </a:pPr>
            <a:r>
              <a:rPr lang="en-US" sz="2400" dirty="0" smtClean="0"/>
              <a:t>The resources it keeps: </a:t>
            </a:r>
            <a:r>
              <a:rPr lang="en-US" sz="2400" dirty="0" smtClean="0">
                <a:solidFill>
                  <a:srgbClr val="00B050"/>
                </a:solidFill>
              </a:rPr>
              <a:t>(1 – </a:t>
            </a:r>
            <a:r>
              <a:rPr lang="en-US" sz="2400" i="1" u="sng" dirty="0" smtClean="0">
                <a:solidFill>
                  <a:srgbClr val="00B050"/>
                </a:solidFill>
              </a:rPr>
              <a:t>h</a:t>
            </a:r>
            <a:r>
              <a:rPr lang="en-US" sz="2400" dirty="0" smtClean="0">
                <a:solidFill>
                  <a:srgbClr val="00B050"/>
                </a:solidFill>
              </a:rPr>
              <a:t>)</a:t>
            </a:r>
            <a:r>
              <a:rPr lang="en-US" sz="2400" i="1" dirty="0" smtClean="0">
                <a:solidFill>
                  <a:srgbClr val="00B050"/>
                </a:solidFill>
              </a:rPr>
              <a:t> </a:t>
            </a:r>
            <a:r>
              <a:rPr lang="en-US" sz="2400" dirty="0" smtClean="0">
                <a:solidFill>
                  <a:srgbClr val="00B050"/>
                </a:solidFill>
              </a:rPr>
              <a:t>–</a:t>
            </a:r>
            <a:r>
              <a:rPr lang="en-US" sz="2400" i="1" dirty="0" smtClean="0">
                <a:solidFill>
                  <a:srgbClr val="00B050"/>
                </a:solidFill>
              </a:rPr>
              <a:t> repayments</a:t>
            </a:r>
          </a:p>
          <a:p>
            <a:pPr lvl="1">
              <a:lnSpc>
                <a:spcPct val="90000"/>
              </a:lnSpc>
            </a:pPr>
            <a:r>
              <a:rPr lang="en-US" sz="2400" dirty="0" smtClean="0"/>
              <a:t>A reputational loss increasing in the haircut: </a:t>
            </a:r>
            <a:r>
              <a:rPr lang="en-US" sz="2400" i="1" dirty="0" smtClean="0">
                <a:solidFill>
                  <a:srgbClr val="00B050"/>
                </a:solidFill>
              </a:rPr>
              <a:t>– l(h)</a:t>
            </a:r>
          </a:p>
          <a:p>
            <a:pPr lvl="1">
              <a:lnSpc>
                <a:spcPct val="90000"/>
              </a:lnSpc>
            </a:pPr>
            <a:r>
              <a:rPr lang="en-US" sz="2400" dirty="0" smtClean="0"/>
              <a:t>An additional loss from a disorderly restructuring or failed exchange: </a:t>
            </a:r>
            <a:r>
              <a:rPr lang="en-US" sz="2400" i="1" dirty="0" smtClean="0">
                <a:solidFill>
                  <a:srgbClr val="00B050"/>
                </a:solidFill>
              </a:rPr>
              <a:t>– L</a:t>
            </a:r>
            <a:endParaRPr lang="en-US" sz="2400" dirty="0" smtClean="0"/>
          </a:p>
          <a:p>
            <a:pPr>
              <a:lnSpc>
                <a:spcPct val="90000"/>
              </a:lnSpc>
              <a:buFont typeface="Arial" pitchFamily="34" charset="0"/>
              <a:buNone/>
            </a:pPr>
            <a:endParaRPr lang="en-US" sz="2200" i="1" dirty="0" smtClean="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457200" y="274638"/>
            <a:ext cx="8229600" cy="868362"/>
          </a:xfrm>
        </p:spPr>
        <p:txBody>
          <a:bodyPr/>
          <a:lstStyle/>
          <a:p>
            <a:pPr algn="l"/>
            <a:r>
              <a:rPr lang="en-US" sz="3200" dirty="0" err="1" smtClean="0">
                <a:solidFill>
                  <a:srgbClr val="C00000"/>
                </a:solidFill>
              </a:rPr>
              <a:t>Endogenising</a:t>
            </a:r>
            <a:r>
              <a:rPr lang="en-US" sz="3200" dirty="0" smtClean="0">
                <a:solidFill>
                  <a:srgbClr val="C00000"/>
                </a:solidFill>
              </a:rPr>
              <a:t> haircuts means picking a particular “path” through the equilibrium set</a:t>
            </a:r>
            <a:endParaRPr lang="en-US" sz="3200" dirty="0" smtClean="0"/>
          </a:p>
        </p:txBody>
      </p:sp>
      <p:sp>
        <p:nvSpPr>
          <p:cNvPr id="4" name="TextBox 3"/>
          <p:cNvSpPr txBox="1"/>
          <p:nvPr/>
        </p:nvSpPr>
        <p:spPr>
          <a:xfrm>
            <a:off x="6615545" y="743680"/>
            <a:ext cx="1752600" cy="461665"/>
          </a:xfrm>
          <a:prstGeom prst="rect">
            <a:avLst/>
          </a:prstGeom>
          <a:noFill/>
        </p:spPr>
        <p:txBody>
          <a:bodyPr wrap="square" rtlCol="0">
            <a:spAutoFit/>
          </a:bodyPr>
          <a:lstStyle/>
          <a:p>
            <a:r>
              <a:rPr lang="en-US" sz="2400" i="1" u="none" dirty="0" smtClean="0"/>
              <a:t>l(h) = h</a:t>
            </a:r>
            <a:r>
              <a:rPr lang="en-US" sz="2400" i="1" u="none" baseline="30000" dirty="0" smtClean="0"/>
              <a:t>2</a:t>
            </a:r>
            <a:r>
              <a:rPr lang="en-US" sz="2400" i="1" u="none" dirty="0" smtClean="0"/>
              <a:t>/2</a:t>
            </a:r>
            <a:endParaRPr lang="en-US" sz="2400" i="1" u="none" dirty="0"/>
          </a:p>
        </p:txBody>
      </p:sp>
      <p:pic>
        <p:nvPicPr>
          <p:cNvPr id="5" name="Picture 2"/>
          <p:cNvPicPr>
            <a:picLocks noChangeArrowheads="1"/>
          </p:cNvPicPr>
          <p:nvPr/>
        </p:nvPicPr>
        <p:blipFill>
          <a:blip r:embed="rId2" cstate="print"/>
          <a:srcRect b="12976"/>
          <a:stretch>
            <a:fillRect/>
          </a:stretch>
        </p:blipFill>
        <p:spPr bwMode="auto">
          <a:xfrm>
            <a:off x="457200" y="1219200"/>
            <a:ext cx="8229600" cy="4774470"/>
          </a:xfrm>
          <a:prstGeom prst="rect">
            <a:avLst/>
          </a:prstGeom>
          <a:noFill/>
          <a:ln w="9525">
            <a:noFill/>
            <a:miter lim="800000"/>
            <a:headEnd/>
            <a:tailEnd/>
          </a:ln>
        </p:spPr>
      </p:pic>
      <p:pic>
        <p:nvPicPr>
          <p:cNvPr id="6" name="Picture 5"/>
          <p:cNvPicPr/>
          <p:nvPr/>
        </p:nvPicPr>
        <p:blipFill>
          <a:blip r:embed="rId3" cstate="print"/>
          <a:srcRect t="87845"/>
          <a:stretch>
            <a:fillRect/>
          </a:stretch>
        </p:blipFill>
        <p:spPr bwMode="auto">
          <a:xfrm>
            <a:off x="228600" y="6096000"/>
            <a:ext cx="8229600" cy="66680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457200" y="274638"/>
            <a:ext cx="8229600" cy="868362"/>
          </a:xfrm>
        </p:spPr>
        <p:txBody>
          <a:bodyPr/>
          <a:lstStyle/>
          <a:p>
            <a:pPr algn="l"/>
            <a:r>
              <a:rPr lang="en-US" sz="3200" dirty="0" err="1" smtClean="0">
                <a:solidFill>
                  <a:srgbClr val="C00000"/>
                </a:solidFill>
              </a:rPr>
              <a:t>Endogenising</a:t>
            </a:r>
            <a:r>
              <a:rPr lang="en-US" sz="3200" dirty="0" smtClean="0">
                <a:solidFill>
                  <a:srgbClr val="C00000"/>
                </a:solidFill>
              </a:rPr>
              <a:t> haircuts means picking a particular “path” through the equilibrium set</a:t>
            </a:r>
            <a:endParaRPr lang="en-US" sz="3200" dirty="0" smtClean="0"/>
          </a:p>
        </p:txBody>
      </p:sp>
      <p:sp>
        <p:nvSpPr>
          <p:cNvPr id="4" name="TextBox 3"/>
          <p:cNvSpPr txBox="1"/>
          <p:nvPr/>
        </p:nvSpPr>
        <p:spPr>
          <a:xfrm>
            <a:off x="6695215" y="699655"/>
            <a:ext cx="1447800" cy="461665"/>
          </a:xfrm>
          <a:prstGeom prst="rect">
            <a:avLst/>
          </a:prstGeom>
          <a:noFill/>
        </p:spPr>
        <p:txBody>
          <a:bodyPr wrap="square" rtlCol="0">
            <a:spAutoFit/>
          </a:bodyPr>
          <a:lstStyle/>
          <a:p>
            <a:r>
              <a:rPr lang="en-US" sz="2400" i="1" u="none" dirty="0" smtClean="0"/>
              <a:t>l(h) = h</a:t>
            </a:r>
            <a:r>
              <a:rPr lang="en-US" sz="2400" i="1" u="none" baseline="30000" dirty="0" smtClean="0"/>
              <a:t>2</a:t>
            </a:r>
            <a:endParaRPr lang="en-US" sz="2400" i="1" u="none" dirty="0"/>
          </a:p>
        </p:txBody>
      </p:sp>
      <p:pic>
        <p:nvPicPr>
          <p:cNvPr id="5" name="Picture 2"/>
          <p:cNvPicPr>
            <a:picLocks noChangeArrowheads="1"/>
          </p:cNvPicPr>
          <p:nvPr/>
        </p:nvPicPr>
        <p:blipFill>
          <a:blip r:embed="rId2" cstate="print"/>
          <a:srcRect b="12976"/>
          <a:stretch>
            <a:fillRect/>
          </a:stretch>
        </p:blipFill>
        <p:spPr bwMode="auto">
          <a:xfrm>
            <a:off x="457200" y="1219200"/>
            <a:ext cx="8229600" cy="4774470"/>
          </a:xfrm>
          <a:prstGeom prst="rect">
            <a:avLst/>
          </a:prstGeom>
          <a:noFill/>
          <a:ln w="9525">
            <a:noFill/>
            <a:miter lim="800000"/>
            <a:headEnd/>
            <a:tailEnd/>
          </a:ln>
        </p:spPr>
      </p:pic>
      <p:pic>
        <p:nvPicPr>
          <p:cNvPr id="6" name="Picture 5"/>
          <p:cNvPicPr/>
          <p:nvPr/>
        </p:nvPicPr>
        <p:blipFill>
          <a:blip r:embed="rId3" cstate="print"/>
          <a:srcRect t="87845"/>
          <a:stretch>
            <a:fillRect/>
          </a:stretch>
        </p:blipFill>
        <p:spPr bwMode="auto">
          <a:xfrm>
            <a:off x="228600" y="6096000"/>
            <a:ext cx="8229600" cy="66680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457200" y="533400"/>
            <a:ext cx="8229600" cy="1143000"/>
          </a:xfrm>
        </p:spPr>
        <p:txBody>
          <a:bodyPr/>
          <a:lstStyle/>
          <a:p>
            <a:pPr algn="l"/>
            <a:r>
              <a:rPr lang="en-GB" sz="3600" dirty="0" smtClean="0">
                <a:solidFill>
                  <a:srgbClr val="C00000"/>
                </a:solidFill>
              </a:rPr>
              <a:t>Implications</a:t>
            </a:r>
            <a:endParaRPr lang="en-US" sz="3600" i="1" dirty="0" smtClean="0">
              <a:solidFill>
                <a:srgbClr val="00B050"/>
              </a:solidFill>
            </a:endParaRPr>
          </a:p>
        </p:txBody>
      </p:sp>
      <p:sp>
        <p:nvSpPr>
          <p:cNvPr id="3" name="Content Placeholder 2"/>
          <p:cNvSpPr>
            <a:spLocks noGrp="1"/>
          </p:cNvSpPr>
          <p:nvPr>
            <p:ph idx="1"/>
          </p:nvPr>
        </p:nvSpPr>
        <p:spPr>
          <a:xfrm>
            <a:off x="533400" y="1600200"/>
            <a:ext cx="8001000" cy="4953000"/>
          </a:xfrm>
        </p:spPr>
        <p:txBody>
          <a:bodyPr>
            <a:normAutofit/>
          </a:bodyPr>
          <a:lstStyle/>
          <a:p>
            <a:pPr marL="450850" indent="-450850">
              <a:lnSpc>
                <a:spcPct val="90000"/>
              </a:lnSpc>
              <a:spcBef>
                <a:spcPts val="1200"/>
              </a:spcBef>
            </a:pPr>
            <a:r>
              <a:rPr lang="en-US" sz="2400" dirty="0" smtClean="0"/>
              <a:t>Unless </a:t>
            </a:r>
            <a:r>
              <a:rPr lang="en-US" sz="2400" i="1" dirty="0" smtClean="0">
                <a:solidFill>
                  <a:srgbClr val="00B050"/>
                </a:solidFill>
              </a:rPr>
              <a:t>p </a:t>
            </a:r>
            <a:r>
              <a:rPr lang="en-US" sz="2400" dirty="0" smtClean="0"/>
              <a:t>is very high, debtor country can avoid the pure holdout problem (unique equilibrium with everyone holding out) by making a sufficiently attractive exchange offer (</a:t>
            </a:r>
            <a:r>
              <a:rPr lang="en-US" sz="2400" i="1" dirty="0" smtClean="0">
                <a:solidFill>
                  <a:srgbClr val="00B050"/>
                </a:solidFill>
              </a:rPr>
              <a:t>h </a:t>
            </a:r>
            <a:r>
              <a:rPr lang="en-US" sz="2400" dirty="0" smtClean="0"/>
              <a:t>sufficiently small).</a:t>
            </a:r>
          </a:p>
          <a:p>
            <a:pPr marL="450850" indent="-450850">
              <a:lnSpc>
                <a:spcPct val="90000"/>
              </a:lnSpc>
              <a:spcBef>
                <a:spcPts val="1200"/>
              </a:spcBef>
            </a:pPr>
            <a:r>
              <a:rPr lang="en-US" sz="2400" dirty="0" smtClean="0"/>
              <a:t>However, debtor country can never, merely by setting </a:t>
            </a:r>
            <a:r>
              <a:rPr lang="en-US" sz="2400" i="1" dirty="0">
                <a:solidFill>
                  <a:srgbClr val="00B050"/>
                </a:solidFill>
              </a:rPr>
              <a:t>h</a:t>
            </a:r>
            <a:r>
              <a:rPr lang="en-US" sz="2400" dirty="0" smtClean="0"/>
              <a:t>, avoid a pure coordination failure:  everyone rejecting is always an equilibrium</a:t>
            </a:r>
          </a:p>
          <a:p>
            <a:pPr marL="450850" indent="-450850">
              <a:lnSpc>
                <a:spcPct val="90000"/>
              </a:lnSpc>
              <a:spcBef>
                <a:spcPts val="1200"/>
              </a:spcBef>
            </a:pPr>
            <a:r>
              <a:rPr lang="en-US" sz="2400" dirty="0" smtClean="0"/>
              <a:t>Why, then, was exchange failure never observed and inefficient low participation equilibrium observed only once?</a:t>
            </a:r>
            <a:endParaRPr lang="en-US" sz="2400" dirty="0"/>
          </a:p>
        </p:txBody>
      </p:sp>
    </p:spTree>
    <p:extLst>
      <p:ext uri="{BB962C8B-B14F-4D97-AF65-F5344CB8AC3E}">
        <p14:creationId xmlns:p14="http://schemas.microsoft.com/office/powerpoint/2010/main" val="114795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algn="l"/>
            <a:r>
              <a:rPr lang="en-US" sz="3600" smtClean="0">
                <a:solidFill>
                  <a:srgbClr val="C00000"/>
                </a:solidFill>
              </a:rPr>
              <a:t>The initial fears</a:t>
            </a:r>
          </a:p>
        </p:txBody>
      </p:sp>
      <p:sp>
        <p:nvSpPr>
          <p:cNvPr id="3" name="Content Placeholder 2"/>
          <p:cNvSpPr>
            <a:spLocks noGrp="1"/>
          </p:cNvSpPr>
          <p:nvPr>
            <p:ph idx="1"/>
          </p:nvPr>
        </p:nvSpPr>
        <p:spPr>
          <a:xfrm>
            <a:off x="457200" y="2332037"/>
            <a:ext cx="8229600" cy="4525963"/>
          </a:xfrm>
        </p:spPr>
        <p:txBody>
          <a:bodyPr>
            <a:normAutofit/>
          </a:bodyPr>
          <a:lstStyle/>
          <a:p>
            <a:pPr marL="365125" indent="-365125"/>
            <a:r>
              <a:rPr lang="en-US" sz="2400" dirty="0" smtClean="0"/>
              <a:t>Collective action had been a problem even in 1980s and the Brady era, with small groups of bank creditors (</a:t>
            </a:r>
            <a:r>
              <a:rPr lang="en-US" sz="2400" dirty="0" err="1" smtClean="0"/>
              <a:t>Buchheit</a:t>
            </a:r>
            <a:r>
              <a:rPr lang="en-US" sz="2400" dirty="0" smtClean="0"/>
              <a:t>, 1998)</a:t>
            </a:r>
          </a:p>
          <a:p>
            <a:pPr marL="365125" indent="-365125"/>
            <a:r>
              <a:rPr lang="en-US" sz="2400" dirty="0" smtClean="0"/>
              <a:t>Now creditors much more dispersed (bondholders)</a:t>
            </a:r>
          </a:p>
          <a:p>
            <a:pPr marL="365125" indent="-365125"/>
            <a:r>
              <a:rPr lang="en-US" sz="2400" dirty="0" smtClean="0"/>
              <a:t>High profile litigation cases in early 1990s had demonstrated the potential power of “holdout creditors.”</a:t>
            </a:r>
          </a:p>
          <a:p>
            <a:pPr marL="365125" indent="-365125"/>
            <a:r>
              <a:rPr lang="en-US" sz="2400" dirty="0" smtClean="0"/>
              <a:t>Worries that “take it or leave it” exchange offers would shift bargaining power to debtor (</a:t>
            </a:r>
            <a:r>
              <a:rPr lang="en-US" sz="2400" dirty="0" err="1" smtClean="0"/>
              <a:t>Rieffel</a:t>
            </a:r>
            <a:r>
              <a:rPr lang="en-US" sz="2400" dirty="0" smtClean="0"/>
              <a:t>, 2001)</a:t>
            </a:r>
          </a:p>
        </p:txBody>
      </p:sp>
      <p:sp>
        <p:nvSpPr>
          <p:cNvPr id="2" name="Content Placeholder 2"/>
          <p:cNvSpPr>
            <a:spLocks/>
          </p:cNvSpPr>
          <p:nvPr/>
        </p:nvSpPr>
        <p:spPr bwMode="auto">
          <a:xfrm>
            <a:off x="533400" y="1143000"/>
            <a:ext cx="8305800" cy="1676400"/>
          </a:xfrm>
          <a:prstGeom prst="rect">
            <a:avLst/>
          </a:prstGeom>
          <a:noFill/>
          <a:ln w="9525">
            <a:noFill/>
            <a:miter lim="800000"/>
            <a:headEnd/>
            <a:tailEnd/>
          </a:ln>
        </p:spPr>
        <p:txBody>
          <a:bodyPr/>
          <a:lstStyle/>
          <a:p>
            <a:pPr>
              <a:spcBef>
                <a:spcPct val="20000"/>
              </a:spcBef>
              <a:buFont typeface="Arial" pitchFamily="34" charset="0"/>
              <a:buNone/>
            </a:pPr>
            <a:r>
              <a:rPr lang="en-US" sz="2400" u="none">
                <a:latin typeface="Calibri" pitchFamily="34" charset="0"/>
              </a:rPr>
              <a:t>As bonds replaced bank loans in the 1990s, there was a widespread expectation that </a:t>
            </a:r>
            <a:r>
              <a:rPr lang="en-US" sz="2400" i="1" u="none">
                <a:solidFill>
                  <a:srgbClr val="C00000"/>
                </a:solidFill>
                <a:latin typeface="Calibri" pitchFamily="34" charset="0"/>
              </a:rPr>
              <a:t>debt restructuring would become more difficult</a:t>
            </a:r>
            <a:r>
              <a:rPr lang="en-US" sz="2400" u="none">
                <a:latin typeface="Calibri" pitchFamily="34" charset="0"/>
              </a:rPr>
              <a:t> because of creditor failure to bargain collectively</a:t>
            </a:r>
            <a:endParaRPr lang="en-US" sz="2400" i="1" u="none">
              <a:solidFill>
                <a:srgbClr val="C00000"/>
              </a:solidFill>
              <a:latin typeface="Calibri" pitchFamily="34" charset="0"/>
            </a:endParaRPr>
          </a:p>
        </p:txBody>
      </p:sp>
      <p:sp>
        <p:nvSpPr>
          <p:cNvPr id="14342" name="Rectangle 6"/>
          <p:cNvSpPr>
            <a:spLocks noChangeArrowheads="1"/>
          </p:cNvSpPr>
          <p:nvPr/>
        </p:nvSpPr>
        <p:spPr bwMode="auto">
          <a:xfrm>
            <a:off x="923925" y="5578475"/>
            <a:ext cx="8220075" cy="830997"/>
          </a:xfrm>
          <a:prstGeom prst="rect">
            <a:avLst/>
          </a:prstGeom>
          <a:noFill/>
          <a:ln w="9525">
            <a:noFill/>
            <a:miter lim="800000"/>
            <a:headEnd/>
            <a:tailEnd/>
          </a:ln>
          <a:effectLst/>
        </p:spPr>
        <p:txBody>
          <a:bodyPr>
            <a:spAutoFit/>
          </a:bodyPr>
          <a:lstStyle/>
          <a:p>
            <a:r>
              <a:rPr lang="en-US" sz="2400" u="none" dirty="0">
                <a:latin typeface="Calibri" pitchFamily="34" charset="0"/>
              </a:rPr>
              <a:t>Proposals to address collective action problems </a:t>
            </a:r>
            <a:r>
              <a:rPr lang="en-US" sz="2400" u="none" dirty="0" smtClean="0">
                <a:latin typeface="Calibri" pitchFamily="34" charset="0"/>
              </a:rPr>
              <a:t>(SDRM, CACs  with aggregation features): </a:t>
            </a:r>
            <a:r>
              <a:rPr lang="en-US" sz="2400" u="none" dirty="0">
                <a:latin typeface="Calibri" pitchFamily="34" charset="0"/>
              </a:rPr>
              <a:t>n</a:t>
            </a:r>
            <a:r>
              <a:rPr lang="en-US" sz="2400" u="none" dirty="0" smtClean="0">
                <a:latin typeface="Calibri" pitchFamily="34" charset="0"/>
              </a:rPr>
              <a:t>ot </a:t>
            </a:r>
            <a:r>
              <a:rPr lang="en-US" sz="2400" u="none" dirty="0" err="1">
                <a:latin typeface="Calibri" pitchFamily="34" charset="0"/>
              </a:rPr>
              <a:t>realised</a:t>
            </a:r>
            <a:r>
              <a:rPr lang="en-US" sz="2400" u="none" dirty="0">
                <a:latin typeface="Calibri" pitchFamily="34" charset="0"/>
              </a:rPr>
              <a:t> in time</a:t>
            </a:r>
            <a:endParaRPr lang="en-GB" sz="2400" u="none" dirty="0">
              <a:latin typeface="Calibri" pitchFamily="34" charset="0"/>
            </a:endParaRPr>
          </a:p>
        </p:txBody>
      </p:sp>
      <p:sp>
        <p:nvSpPr>
          <p:cNvPr id="14343" name="AutoShape 7"/>
          <p:cNvSpPr>
            <a:spLocks noChangeArrowheads="1"/>
          </p:cNvSpPr>
          <p:nvPr/>
        </p:nvSpPr>
        <p:spPr bwMode="auto">
          <a:xfrm>
            <a:off x="228600" y="5638800"/>
            <a:ext cx="533400" cy="6096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76200"/>
            <a:ext cx="8229600" cy="1143000"/>
          </a:xfrm>
        </p:spPr>
        <p:txBody>
          <a:bodyPr/>
          <a:lstStyle/>
          <a:p>
            <a:pPr algn="l"/>
            <a:r>
              <a:rPr lang="en-US" sz="3600" dirty="0" smtClean="0">
                <a:solidFill>
                  <a:srgbClr val="C00000"/>
                </a:solidFill>
              </a:rPr>
              <a:t>Answer: legal “</a:t>
            </a:r>
            <a:r>
              <a:rPr lang="en-US" sz="3600" dirty="0" err="1" smtClean="0">
                <a:solidFill>
                  <a:srgbClr val="C00000"/>
                </a:solidFill>
              </a:rPr>
              <a:t>innovations”helped</a:t>
            </a:r>
            <a:endParaRPr lang="en-US" sz="3600" dirty="0" smtClean="0">
              <a:solidFill>
                <a:srgbClr val="C00000"/>
              </a:solidFill>
            </a:endParaRPr>
          </a:p>
        </p:txBody>
      </p:sp>
      <p:sp>
        <p:nvSpPr>
          <p:cNvPr id="16386" name="Content Placeholder 2"/>
          <p:cNvSpPr>
            <a:spLocks noGrp="1"/>
          </p:cNvSpPr>
          <p:nvPr>
            <p:ph idx="1"/>
          </p:nvPr>
        </p:nvSpPr>
        <p:spPr>
          <a:xfrm>
            <a:off x="533400" y="1066800"/>
            <a:ext cx="8229600" cy="4525963"/>
          </a:xfrm>
        </p:spPr>
        <p:txBody>
          <a:bodyPr/>
          <a:lstStyle/>
          <a:p>
            <a:pPr>
              <a:buFont typeface="Arial" pitchFamily="34" charset="0"/>
              <a:buNone/>
            </a:pPr>
            <a:r>
              <a:rPr lang="en-US" sz="2400" b="1" dirty="0" smtClean="0">
                <a:solidFill>
                  <a:srgbClr val="002060"/>
                </a:solidFill>
              </a:rPr>
              <a:t>Minimum Participation </a:t>
            </a:r>
            <a:r>
              <a:rPr lang="en-US" sz="2400" b="1" dirty="0" smtClean="0">
                <a:solidFill>
                  <a:srgbClr val="002060"/>
                </a:solidFill>
              </a:rPr>
              <a:t>Threshold: </a:t>
            </a:r>
            <a:r>
              <a:rPr lang="en-US" sz="2400" b="1" i="1" dirty="0" smtClean="0">
                <a:solidFill>
                  <a:srgbClr val="002060"/>
                </a:solidFill>
              </a:rPr>
              <a:t>eliminates “fear” of being alone with a claim of lower face value.</a:t>
            </a:r>
            <a:endParaRPr lang="en-US" sz="2400" b="1" i="1" dirty="0" smtClean="0">
              <a:solidFill>
                <a:srgbClr val="002060"/>
              </a:solidFill>
            </a:endParaRPr>
          </a:p>
          <a:p>
            <a:r>
              <a:rPr lang="en-US" sz="2400" dirty="0" smtClean="0"/>
              <a:t>Automatically cancels the offer if it fails to meet a certain level of participation.</a:t>
            </a:r>
          </a:p>
          <a:p>
            <a:pPr>
              <a:buNone/>
            </a:pPr>
            <a:r>
              <a:rPr lang="en-US" sz="2400" b="1" dirty="0" smtClean="0">
                <a:solidFill>
                  <a:srgbClr val="002060"/>
                </a:solidFill>
              </a:rPr>
              <a:t>Exit </a:t>
            </a:r>
            <a:r>
              <a:rPr lang="en-US" sz="2400" b="1" dirty="0" smtClean="0">
                <a:solidFill>
                  <a:srgbClr val="002060"/>
                </a:solidFill>
              </a:rPr>
              <a:t>Consents: </a:t>
            </a:r>
            <a:r>
              <a:rPr lang="en-US" sz="2400" b="1" i="1" dirty="0" smtClean="0">
                <a:solidFill>
                  <a:srgbClr val="002060"/>
                </a:solidFill>
              </a:rPr>
              <a:t>dampens “greed” by reducing probability of successful litigation </a:t>
            </a:r>
            <a:r>
              <a:rPr lang="en-US" sz="2400" dirty="0" smtClean="0"/>
              <a:t>(</a:t>
            </a:r>
            <a:r>
              <a:rPr lang="en-US" sz="2400" dirty="0" smtClean="0"/>
              <a:t>reduction </a:t>
            </a:r>
            <a:r>
              <a:rPr lang="en-US" sz="2400" dirty="0"/>
              <a:t>of </a:t>
            </a:r>
            <a:r>
              <a:rPr lang="en-US" sz="2400" i="1" dirty="0" smtClean="0">
                <a:solidFill>
                  <a:srgbClr val="00B050"/>
                </a:solidFill>
              </a:rPr>
              <a:t>p</a:t>
            </a:r>
            <a:r>
              <a:rPr lang="en-US" sz="2400" dirty="0" smtClean="0"/>
              <a:t>)</a:t>
            </a:r>
            <a:endParaRPr lang="en-US" sz="2400" b="1" dirty="0" smtClean="0"/>
          </a:p>
          <a:p>
            <a:r>
              <a:rPr lang="en-US" sz="2400" dirty="0" smtClean="0"/>
              <a:t>Key non-repayment clauses </a:t>
            </a:r>
            <a:r>
              <a:rPr lang="en-US" sz="2400" dirty="0" smtClean="0"/>
              <a:t>(</a:t>
            </a:r>
            <a:r>
              <a:rPr lang="en-US" sz="2400" dirty="0" smtClean="0"/>
              <a:t>cross-default, </a:t>
            </a:r>
            <a:r>
              <a:rPr lang="en-US" sz="2400" dirty="0"/>
              <a:t>sovereign immunity </a:t>
            </a:r>
            <a:r>
              <a:rPr lang="en-US" sz="2400" dirty="0" smtClean="0"/>
              <a:t>waivers, negative </a:t>
            </a:r>
            <a:r>
              <a:rPr lang="en-US" sz="2400" dirty="0"/>
              <a:t>pledge </a:t>
            </a:r>
            <a:r>
              <a:rPr lang="en-US" sz="2400" dirty="0" smtClean="0"/>
              <a:t>clauses, listing requirements) can </a:t>
            </a:r>
            <a:r>
              <a:rPr lang="en-US" sz="2400" dirty="0" smtClean="0"/>
              <a:t>be changed with simple </a:t>
            </a:r>
            <a:r>
              <a:rPr lang="en-US" sz="2400" dirty="0" smtClean="0"/>
              <a:t>majority. Makes </a:t>
            </a:r>
            <a:r>
              <a:rPr lang="en-US" sz="2400" dirty="0" smtClean="0"/>
              <a:t>bonds less attractive and future litigation </a:t>
            </a:r>
            <a:r>
              <a:rPr lang="en-US" sz="2400" dirty="0" smtClean="0"/>
              <a:t>harder.</a:t>
            </a:r>
            <a:endParaRPr lang="en-US" sz="2400" dirty="0" smtClean="0"/>
          </a:p>
          <a:p>
            <a:r>
              <a:rPr lang="en-US" sz="2400" dirty="0" smtClean="0"/>
              <a:t>Commonly used in U.S. corporate restructurings</a:t>
            </a:r>
          </a:p>
          <a:p>
            <a:r>
              <a:rPr lang="en-US" sz="2400" dirty="0" smtClean="0"/>
              <a:t>First </a:t>
            </a:r>
            <a:r>
              <a:rPr lang="en-US" sz="2400" dirty="0" smtClean="0"/>
              <a:t>use in sovereign restructuring to </a:t>
            </a:r>
            <a:r>
              <a:rPr lang="en-US" sz="2400" dirty="0" err="1" smtClean="0"/>
              <a:t>incentivise</a:t>
            </a:r>
            <a:r>
              <a:rPr lang="en-US" sz="2400" dirty="0" smtClean="0"/>
              <a:t> high participation: Ecuador (2000). </a:t>
            </a:r>
            <a:endParaRPr lang="en-US"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l"/>
            <a:r>
              <a:rPr lang="en-US" sz="3600" smtClean="0">
                <a:solidFill>
                  <a:srgbClr val="C00000"/>
                </a:solidFill>
              </a:rPr>
              <a:t>Equilibria with Participation Threshold</a:t>
            </a:r>
          </a:p>
        </p:txBody>
      </p:sp>
      <p:sp>
        <p:nvSpPr>
          <p:cNvPr id="3" name="Content Placeholder 2"/>
          <p:cNvSpPr>
            <a:spLocks noGrp="1"/>
          </p:cNvSpPr>
          <p:nvPr>
            <p:ph idx="1"/>
          </p:nvPr>
        </p:nvSpPr>
        <p:spPr>
          <a:xfrm>
            <a:off x="457200" y="1371600"/>
            <a:ext cx="7543800" cy="5105400"/>
          </a:xfrm>
        </p:spPr>
        <p:txBody>
          <a:bodyPr>
            <a:normAutofit/>
          </a:bodyPr>
          <a:lstStyle/>
          <a:p>
            <a:pPr>
              <a:lnSpc>
                <a:spcPct val="90000"/>
              </a:lnSpc>
              <a:buNone/>
            </a:pPr>
            <a:r>
              <a:rPr lang="en-US" sz="2400" dirty="0" smtClean="0">
                <a:solidFill>
                  <a:srgbClr val="002060"/>
                </a:solidFill>
              </a:rPr>
              <a:t>     </a:t>
            </a:r>
            <a:r>
              <a:rPr lang="en-US" sz="2400" b="1" dirty="0" smtClean="0">
                <a:solidFill>
                  <a:srgbClr val="002060"/>
                </a:solidFill>
              </a:rPr>
              <a:t>Proposition 2   </a:t>
            </a:r>
            <a:r>
              <a:rPr lang="en-US" sz="2400" i="1" dirty="0" smtClean="0">
                <a:solidFill>
                  <a:srgbClr val="002060"/>
                </a:solidFill>
              </a:rPr>
              <a:t>If full participation is an equilibrium for a given haircut, then a minimum participation threshold of </a:t>
            </a:r>
            <a:r>
              <a:rPr lang="en-US" sz="2400" dirty="0" smtClean="0">
                <a:solidFill>
                  <a:srgbClr val="00B050"/>
                </a:solidFill>
              </a:rPr>
              <a:t>(</a:t>
            </a:r>
            <a:r>
              <a:rPr lang="en-US" sz="2400" i="1" dirty="0" smtClean="0">
                <a:solidFill>
                  <a:srgbClr val="00B050"/>
                </a:solidFill>
              </a:rPr>
              <a:t>s &gt; </a:t>
            </a:r>
            <a:r>
              <a:rPr lang="en-US" sz="2400" i="1" dirty="0" err="1" smtClean="0">
                <a:solidFill>
                  <a:srgbClr val="00B050"/>
                </a:solidFill>
                <a:latin typeface="Calibri" pitchFamily="34" charset="0"/>
              </a:rPr>
              <a:t>s</a:t>
            </a:r>
            <a:r>
              <a:rPr lang="en-US" sz="2400" i="1" baseline="-25000" dirty="0" err="1" smtClean="0">
                <a:solidFill>
                  <a:srgbClr val="00B050"/>
                </a:solidFill>
                <a:latin typeface="Calibri" pitchFamily="34" charset="0"/>
              </a:rPr>
              <a:t>min</a:t>
            </a:r>
            <a:r>
              <a:rPr lang="en-US" sz="2400" dirty="0" smtClean="0">
                <a:solidFill>
                  <a:srgbClr val="00B050"/>
                </a:solidFill>
              </a:rPr>
              <a:t>)</a:t>
            </a:r>
            <a:r>
              <a:rPr lang="en-US" sz="2400" i="1" dirty="0" smtClean="0">
                <a:solidFill>
                  <a:srgbClr val="002060"/>
                </a:solidFill>
              </a:rPr>
              <a:t> ensures full participation emerges as the unique equilibrium in the modified game</a:t>
            </a:r>
          </a:p>
          <a:p>
            <a:pPr>
              <a:lnSpc>
                <a:spcPct val="90000"/>
              </a:lnSpc>
              <a:buFont typeface="Arial" pitchFamily="34" charset="0"/>
              <a:buNone/>
            </a:pPr>
            <a:r>
              <a:rPr lang="en-US" sz="2400" dirty="0" smtClean="0"/>
              <a:t>	</a:t>
            </a:r>
          </a:p>
          <a:p>
            <a:pPr>
              <a:lnSpc>
                <a:spcPct val="90000"/>
              </a:lnSpc>
              <a:buNone/>
            </a:pPr>
            <a:r>
              <a:rPr lang="en-US" sz="2400" dirty="0" smtClean="0"/>
              <a:t>	</a:t>
            </a:r>
            <a:r>
              <a:rPr lang="en-US" sz="2400" i="1" dirty="0" smtClean="0"/>
              <a:t>Proof/Intuition:</a:t>
            </a:r>
            <a:r>
              <a:rPr lang="en-US" sz="2400" dirty="0" smtClean="0"/>
              <a:t> Full participation and the internal solution cannot coexist as multiple </a:t>
            </a:r>
            <a:r>
              <a:rPr lang="en-US" sz="2400" dirty="0" err="1" smtClean="0"/>
              <a:t>equilibria</a:t>
            </a:r>
            <a:r>
              <a:rPr lang="en-US" sz="2400" dirty="0" smtClean="0"/>
              <a:t> (the latter requires </a:t>
            </a:r>
            <a:r>
              <a:rPr lang="en-US" sz="2400" i="1" dirty="0" smtClean="0">
                <a:solidFill>
                  <a:srgbClr val="00B050"/>
                </a:solidFill>
              </a:rPr>
              <a:t>h </a:t>
            </a:r>
            <a:r>
              <a:rPr lang="en-US" sz="2400" dirty="0" smtClean="0">
                <a:solidFill>
                  <a:srgbClr val="00B050"/>
                </a:solidFill>
              </a:rPr>
              <a:t>&gt; 1</a:t>
            </a:r>
            <a:r>
              <a:rPr lang="pt-BR" sz="2400" i="1" dirty="0">
                <a:solidFill>
                  <a:srgbClr val="00B050"/>
                </a:solidFill>
              </a:rPr>
              <a:t> – </a:t>
            </a:r>
            <a:r>
              <a:rPr lang="en-US" sz="2400" i="1" dirty="0" smtClean="0">
                <a:solidFill>
                  <a:srgbClr val="00B050"/>
                </a:solidFill>
              </a:rPr>
              <a:t>p</a:t>
            </a:r>
            <a:r>
              <a:rPr lang="en-US" sz="2400" dirty="0" smtClean="0"/>
              <a:t>), so if full participation an equilibrium the other equilibrium is full rejection. The minimum participation threshold ensures enough resources to pay participants </a:t>
            </a:r>
            <a:r>
              <a:rPr lang="en-US" sz="2400" dirty="0" smtClean="0">
                <a:solidFill>
                  <a:srgbClr val="00B050"/>
                </a:solidFill>
              </a:rPr>
              <a:t>1 </a:t>
            </a:r>
            <a:r>
              <a:rPr lang="pt-BR" sz="2400" i="1" dirty="0" smtClean="0">
                <a:solidFill>
                  <a:srgbClr val="00B050"/>
                </a:solidFill>
              </a:rPr>
              <a:t>–</a:t>
            </a:r>
            <a:r>
              <a:rPr lang="en-US" sz="2400" i="1" dirty="0" smtClean="0">
                <a:solidFill>
                  <a:srgbClr val="00B050"/>
                </a:solidFill>
              </a:rPr>
              <a:t> h </a:t>
            </a:r>
            <a:r>
              <a:rPr lang="en-US" sz="2400" dirty="0" smtClean="0"/>
              <a:t>even if hold-outs </a:t>
            </a:r>
            <a:r>
              <a:rPr lang="en-US" sz="2400" dirty="0" err="1" smtClean="0"/>
              <a:t>succesful</a:t>
            </a:r>
            <a:r>
              <a:rPr lang="en-US" sz="2400" dirty="0" smtClean="0"/>
              <a:t>. Accepting the offer is the best response provided </a:t>
            </a:r>
            <a:r>
              <a:rPr lang="en-US" sz="2400" dirty="0" smtClean="0">
                <a:solidFill>
                  <a:srgbClr val="00B050"/>
                </a:solidFill>
              </a:rPr>
              <a:t>1</a:t>
            </a:r>
            <a:r>
              <a:rPr lang="en-US" sz="2400" i="1" dirty="0" smtClean="0">
                <a:solidFill>
                  <a:srgbClr val="00B050"/>
                </a:solidFill>
              </a:rPr>
              <a:t> </a:t>
            </a:r>
            <a:r>
              <a:rPr lang="pt-BR" sz="2400" i="1" dirty="0" smtClean="0">
                <a:solidFill>
                  <a:srgbClr val="00B050"/>
                </a:solidFill>
              </a:rPr>
              <a:t>–</a:t>
            </a:r>
            <a:r>
              <a:rPr lang="en-US" sz="2400" i="1" dirty="0" smtClean="0">
                <a:solidFill>
                  <a:srgbClr val="00B050"/>
                </a:solidFill>
              </a:rPr>
              <a:t> h &gt; p </a:t>
            </a:r>
            <a:r>
              <a:rPr lang="en-US" sz="2400" dirty="0" smtClean="0"/>
              <a:t>which is the case because by assumption, full participation is one of the </a:t>
            </a:r>
            <a:r>
              <a:rPr lang="en-US" sz="2400" dirty="0" err="1" smtClean="0"/>
              <a:t>equilibria</a:t>
            </a:r>
            <a:r>
              <a:rPr lang="en-US" sz="2400" dirty="0" smtClean="0"/>
              <a:t> in the original game</a:t>
            </a:r>
            <a:r>
              <a:rPr lang="en-US" sz="2400" dirty="0" smtClean="0"/>
              <a:t>.</a:t>
            </a:r>
            <a:r>
              <a:rPr lang="en-US" sz="2400" dirty="0" smtClean="0">
                <a:solidFill>
                  <a:srgbClr val="002060"/>
                </a:solidFill>
              </a:rPr>
              <a:t> </a:t>
            </a:r>
            <a:r>
              <a:rPr lang="en-US" sz="2000" dirty="0" smtClean="0">
                <a:solidFill>
                  <a:srgbClr val="002060"/>
                </a:solidFill>
              </a:rPr>
              <a:t>	</a:t>
            </a: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pPr algn="l"/>
            <a:r>
              <a:rPr lang="en-US" sz="3600" smtClean="0">
                <a:solidFill>
                  <a:srgbClr val="C00000"/>
                </a:solidFill>
              </a:rPr>
              <a:t>Equilibria with Exit Consents</a:t>
            </a:r>
          </a:p>
        </p:txBody>
      </p:sp>
      <p:sp>
        <p:nvSpPr>
          <p:cNvPr id="3" name="Content Placeholder 2"/>
          <p:cNvSpPr>
            <a:spLocks noGrp="1"/>
          </p:cNvSpPr>
          <p:nvPr>
            <p:ph idx="4294967295"/>
          </p:nvPr>
        </p:nvSpPr>
        <p:spPr>
          <a:xfrm>
            <a:off x="381000" y="1219200"/>
            <a:ext cx="8229600" cy="5105400"/>
          </a:xfrm>
        </p:spPr>
        <p:txBody>
          <a:bodyPr>
            <a:normAutofit lnSpcReduction="10000"/>
          </a:bodyPr>
          <a:lstStyle/>
          <a:p>
            <a:pPr>
              <a:lnSpc>
                <a:spcPct val="90000"/>
              </a:lnSpc>
              <a:buFont typeface="Arial" pitchFamily="34" charset="0"/>
              <a:buNone/>
            </a:pPr>
            <a:endParaRPr lang="en-US" sz="900" dirty="0" smtClean="0">
              <a:solidFill>
                <a:srgbClr val="002060"/>
              </a:solidFill>
            </a:endParaRPr>
          </a:p>
          <a:p>
            <a:pPr>
              <a:lnSpc>
                <a:spcPct val="90000"/>
              </a:lnSpc>
              <a:buFont typeface="Arial" pitchFamily="34" charset="0"/>
              <a:buNone/>
            </a:pPr>
            <a:r>
              <a:rPr lang="en-US" sz="2400" dirty="0" smtClean="0">
                <a:solidFill>
                  <a:srgbClr val="002060"/>
                </a:solidFill>
              </a:rPr>
              <a:t> 	</a:t>
            </a:r>
            <a:r>
              <a:rPr lang="en-US" sz="2400" b="1" dirty="0" smtClean="0">
                <a:solidFill>
                  <a:srgbClr val="002060"/>
                </a:solidFill>
              </a:rPr>
              <a:t>Proposition 3 </a:t>
            </a:r>
            <a:r>
              <a:rPr lang="en-US" sz="2400" i="1" dirty="0" smtClean="0">
                <a:solidFill>
                  <a:srgbClr val="002060"/>
                </a:solidFill>
              </a:rPr>
              <a:t>Given a haircut, if exit consents sufficiently lower p, then full participation emerges as the unique equilibrium under a minimum participation threshold </a:t>
            </a:r>
            <a:r>
              <a:rPr lang="en-US" sz="2400" i="1" dirty="0" smtClean="0">
                <a:solidFill>
                  <a:srgbClr val="002060"/>
                </a:solidFill>
              </a:rPr>
              <a:t>s&gt;max(</a:t>
            </a:r>
            <a:r>
              <a:rPr lang="en-US" sz="2400" i="1" dirty="0" err="1" smtClean="0">
                <a:solidFill>
                  <a:srgbClr val="002060"/>
                </a:solidFill>
              </a:rPr>
              <a:t>s</a:t>
            </a:r>
            <a:r>
              <a:rPr lang="en-US" sz="1800" i="1" dirty="0" err="1" smtClean="0">
                <a:solidFill>
                  <a:srgbClr val="002060"/>
                </a:solidFill>
              </a:rPr>
              <a:t>min</a:t>
            </a:r>
            <a:r>
              <a:rPr lang="en-US" sz="2400" i="1" dirty="0" smtClean="0">
                <a:solidFill>
                  <a:srgbClr val="002060"/>
                </a:solidFill>
              </a:rPr>
              <a:t>, ½).</a:t>
            </a:r>
          </a:p>
          <a:p>
            <a:pPr>
              <a:lnSpc>
                <a:spcPct val="90000"/>
              </a:lnSpc>
              <a:buFont typeface="Arial" pitchFamily="34" charset="0"/>
              <a:buNone/>
            </a:pPr>
            <a:r>
              <a:rPr lang="en-US" sz="2400" dirty="0" smtClean="0"/>
              <a:t>	</a:t>
            </a:r>
          </a:p>
          <a:p>
            <a:pPr>
              <a:lnSpc>
                <a:spcPct val="90000"/>
              </a:lnSpc>
              <a:buFont typeface="Arial" pitchFamily="34" charset="0"/>
              <a:buNone/>
            </a:pPr>
            <a:r>
              <a:rPr lang="en-US" sz="2400" dirty="0" smtClean="0"/>
              <a:t>	</a:t>
            </a:r>
            <a:r>
              <a:rPr lang="en-US" sz="2400" i="1" dirty="0" smtClean="0"/>
              <a:t>Intuition</a:t>
            </a:r>
            <a:r>
              <a:rPr lang="en-US" sz="2400" dirty="0" smtClean="0"/>
              <a:t>: If the exit consents are sufficiently destructive of holdout prospects, a creditor whose bonds are “mutilated” is better-off accepting the offer. Since exit consents need to be approved by a majority of bondholders, they implicitly set a minimum participation threshold. Thus, investors know that </a:t>
            </a:r>
          </a:p>
          <a:p>
            <a:pPr lvl="1">
              <a:lnSpc>
                <a:spcPct val="90000"/>
              </a:lnSpc>
            </a:pPr>
            <a:r>
              <a:rPr lang="en-US" sz="2400" dirty="0" smtClean="0"/>
              <a:t>If the offer fails, it is irrelevant whether they accept or not (they will be left with the old instrument either way)</a:t>
            </a:r>
          </a:p>
          <a:p>
            <a:pPr lvl="1">
              <a:lnSpc>
                <a:spcPct val="90000"/>
              </a:lnSpc>
            </a:pPr>
            <a:r>
              <a:rPr lang="en-US" sz="2400" dirty="0" smtClean="0"/>
              <a:t>If the offer succeeds, they will have a better instrument in hand if they accept than if the hold out. </a:t>
            </a:r>
          </a:p>
          <a:p>
            <a:pPr lvl="1">
              <a:lnSpc>
                <a:spcPct val="90000"/>
              </a:lnSpc>
              <a:buFont typeface="Arial" pitchFamily="34" charset="0"/>
              <a:buNone/>
            </a:pPr>
            <a:r>
              <a:rPr lang="en-US" sz="2400" dirty="0" smtClean="0"/>
              <a:t>This makes acceptance a dominant strategy</a:t>
            </a:r>
            <a:endParaRPr lang="en-US" sz="2400" i="1" dirty="0" smtClean="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152400"/>
            <a:ext cx="8229600" cy="1143000"/>
          </a:xfrm>
        </p:spPr>
        <p:txBody>
          <a:bodyPr/>
          <a:lstStyle/>
          <a:p>
            <a:pPr algn="l"/>
            <a:r>
              <a:rPr lang="en-US" sz="3600" smtClean="0">
                <a:solidFill>
                  <a:srgbClr val="C00000"/>
                </a:solidFill>
              </a:rPr>
              <a:t>Exit Consents vs CACs</a:t>
            </a:r>
          </a:p>
        </p:txBody>
      </p:sp>
      <p:sp>
        <p:nvSpPr>
          <p:cNvPr id="35842" name="Content Placeholder 2"/>
          <p:cNvSpPr>
            <a:spLocks noGrp="1"/>
          </p:cNvSpPr>
          <p:nvPr>
            <p:ph idx="1"/>
          </p:nvPr>
        </p:nvSpPr>
        <p:spPr>
          <a:xfrm>
            <a:off x="457200" y="990600"/>
            <a:ext cx="8001000" cy="4724400"/>
          </a:xfrm>
        </p:spPr>
        <p:txBody>
          <a:bodyPr/>
          <a:lstStyle/>
          <a:p>
            <a:r>
              <a:rPr lang="en-US" sz="2400" dirty="0" smtClean="0"/>
              <a:t>If a creditor opposes a CAC, he or she can still collect </a:t>
            </a:r>
            <a:r>
              <a:rPr lang="en-US" sz="2400" dirty="0" smtClean="0">
                <a:solidFill>
                  <a:srgbClr val="00B050"/>
                </a:solidFill>
              </a:rPr>
              <a:t>1-</a:t>
            </a:r>
            <a:r>
              <a:rPr lang="en-US" sz="2400" i="1" dirty="0" smtClean="0">
                <a:solidFill>
                  <a:srgbClr val="00B050"/>
                </a:solidFill>
              </a:rPr>
              <a:t>h</a:t>
            </a:r>
            <a:r>
              <a:rPr lang="en-US" sz="2400" i="1" baseline="30000" dirty="0" smtClean="0">
                <a:solidFill>
                  <a:srgbClr val="00B050"/>
                </a:solidFill>
              </a:rPr>
              <a:t>CAC </a:t>
            </a:r>
            <a:r>
              <a:rPr lang="en-US" sz="2400" dirty="0" smtClean="0"/>
              <a:t> if the CAC is approved by a majority of creditors</a:t>
            </a:r>
          </a:p>
          <a:p>
            <a:r>
              <a:rPr lang="en-US" sz="2400" dirty="0" smtClean="0"/>
              <a:t>But with exit consents, a creditor that refuses to participate is left with a mutilated bond </a:t>
            </a:r>
          </a:p>
          <a:p>
            <a:r>
              <a:rPr lang="en-US" sz="2400" dirty="0" smtClean="0"/>
              <a:t>In our (one-shot) model a disorderly restructuring and failed exchange are inefficient. </a:t>
            </a:r>
          </a:p>
          <a:p>
            <a:r>
              <a:rPr lang="en-US" sz="2400" dirty="0" smtClean="0"/>
              <a:t>In a disorderly restructuring, every creditor collects less than </a:t>
            </a:r>
            <a:r>
              <a:rPr lang="en-US" sz="2400" dirty="0" smtClean="0">
                <a:solidFill>
                  <a:srgbClr val="00B050"/>
                </a:solidFill>
              </a:rPr>
              <a:t>1-</a:t>
            </a:r>
            <a:r>
              <a:rPr lang="en-US" sz="2400" i="1" dirty="0" smtClean="0">
                <a:solidFill>
                  <a:srgbClr val="00B050"/>
                </a:solidFill>
              </a:rPr>
              <a:t>h</a:t>
            </a:r>
            <a:r>
              <a:rPr lang="en-US" sz="2400" dirty="0" smtClean="0"/>
              <a:t> in expectation, and are better-off with CACs that impose </a:t>
            </a:r>
            <a:r>
              <a:rPr lang="en-US" sz="2400" i="1" dirty="0" err="1" smtClean="0">
                <a:solidFill>
                  <a:srgbClr val="00B050"/>
                </a:solidFill>
              </a:rPr>
              <a:t>h</a:t>
            </a:r>
            <a:r>
              <a:rPr lang="en-US" sz="2400" i="1" baseline="30000" dirty="0" err="1" smtClean="0">
                <a:solidFill>
                  <a:srgbClr val="00B050"/>
                </a:solidFill>
              </a:rPr>
              <a:t>CAC</a:t>
            </a:r>
            <a:r>
              <a:rPr lang="en-US" sz="2400" i="1" dirty="0" smtClean="0">
                <a:solidFill>
                  <a:srgbClr val="00B050"/>
                </a:solidFill>
              </a:rPr>
              <a:t> </a:t>
            </a:r>
            <a:r>
              <a:rPr lang="en-US" sz="2400" dirty="0">
                <a:solidFill>
                  <a:srgbClr val="00B050"/>
                </a:solidFill>
              </a:rPr>
              <a:t>≤</a:t>
            </a:r>
            <a:r>
              <a:rPr lang="en-US" sz="2400" i="1" dirty="0" smtClean="0">
                <a:solidFill>
                  <a:srgbClr val="00B050"/>
                </a:solidFill>
              </a:rPr>
              <a:t> h</a:t>
            </a:r>
            <a:r>
              <a:rPr lang="en-US" sz="2400" dirty="0" smtClean="0"/>
              <a:t> </a:t>
            </a:r>
            <a:r>
              <a:rPr lang="en-US" sz="2400" dirty="0" smtClean="0"/>
              <a:t>under an orderly exchange.</a:t>
            </a:r>
          </a:p>
          <a:p>
            <a:r>
              <a:rPr lang="en-US" sz="2400" dirty="0" smtClean="0"/>
              <a:t>In a failed exchange creditors collect </a:t>
            </a:r>
            <a:r>
              <a:rPr lang="en-US" sz="2400" dirty="0" smtClean="0">
                <a:solidFill>
                  <a:srgbClr val="00B050"/>
                </a:solidFill>
                <a:latin typeface="Symbol" pitchFamily="18" charset="2"/>
              </a:rPr>
              <a:t>d</a:t>
            </a:r>
            <a:r>
              <a:rPr lang="en-US" sz="2400" dirty="0" smtClean="0">
                <a:solidFill>
                  <a:srgbClr val="00B050"/>
                </a:solidFill>
              </a:rPr>
              <a:t>(1-</a:t>
            </a:r>
            <a:r>
              <a:rPr lang="en-US" sz="2400" i="1" u="sng" dirty="0" smtClean="0">
                <a:solidFill>
                  <a:srgbClr val="00B050"/>
                </a:solidFill>
              </a:rPr>
              <a:t>h</a:t>
            </a:r>
            <a:r>
              <a:rPr lang="en-US" sz="2400" dirty="0" smtClean="0">
                <a:solidFill>
                  <a:srgbClr val="00B050"/>
                </a:solidFill>
              </a:rPr>
              <a:t>)</a:t>
            </a:r>
            <a:r>
              <a:rPr lang="en-US" sz="2400" i="1" dirty="0" smtClean="0"/>
              <a:t>, </a:t>
            </a:r>
            <a:r>
              <a:rPr lang="en-US" sz="2400" dirty="0" smtClean="0"/>
              <a:t>and are better-off with CACs provided </a:t>
            </a:r>
            <a:r>
              <a:rPr lang="en-US" sz="2400" dirty="0" smtClean="0">
                <a:solidFill>
                  <a:srgbClr val="00B050"/>
                </a:solidFill>
              </a:rPr>
              <a:t>1-</a:t>
            </a:r>
            <a:r>
              <a:rPr lang="en-US" sz="2400" i="1" dirty="0" smtClean="0">
                <a:solidFill>
                  <a:srgbClr val="00B050"/>
                </a:solidFill>
              </a:rPr>
              <a:t> </a:t>
            </a:r>
            <a:r>
              <a:rPr lang="en-US" sz="2400" i="1" dirty="0" err="1" smtClean="0">
                <a:solidFill>
                  <a:srgbClr val="00B050"/>
                </a:solidFill>
              </a:rPr>
              <a:t>h</a:t>
            </a:r>
            <a:r>
              <a:rPr lang="en-US" sz="2400" i="1" baseline="30000" dirty="0" err="1" smtClean="0">
                <a:solidFill>
                  <a:srgbClr val="00B050"/>
                </a:solidFill>
              </a:rPr>
              <a:t>CAC</a:t>
            </a:r>
            <a:r>
              <a:rPr lang="en-US" sz="2400" i="1" dirty="0" smtClean="0">
                <a:solidFill>
                  <a:srgbClr val="00B050"/>
                </a:solidFill>
              </a:rPr>
              <a:t> </a:t>
            </a:r>
            <a:r>
              <a:rPr lang="en-US" sz="2400" i="1" dirty="0" smtClean="0">
                <a:solidFill>
                  <a:srgbClr val="00B050"/>
                </a:solidFill>
              </a:rPr>
              <a:t>&gt; </a:t>
            </a:r>
            <a:r>
              <a:rPr lang="en-US" sz="2400" dirty="0" smtClean="0">
                <a:solidFill>
                  <a:srgbClr val="00B050"/>
                </a:solidFill>
                <a:latin typeface="Symbol" pitchFamily="18" charset="2"/>
              </a:rPr>
              <a:t>d</a:t>
            </a:r>
            <a:r>
              <a:rPr lang="en-US" sz="2400" dirty="0" smtClean="0">
                <a:solidFill>
                  <a:srgbClr val="00B050"/>
                </a:solidFill>
              </a:rPr>
              <a:t>(1-</a:t>
            </a:r>
            <a:r>
              <a:rPr lang="en-US" sz="2400" i="1" u="sng" dirty="0" smtClean="0">
                <a:solidFill>
                  <a:srgbClr val="00B050"/>
                </a:solidFill>
              </a:rPr>
              <a:t>h</a:t>
            </a:r>
            <a:r>
              <a:rPr lang="en-US" sz="2400" dirty="0" smtClean="0">
                <a:solidFill>
                  <a:srgbClr val="00B050"/>
                </a:solidFill>
              </a:rPr>
              <a:t>)</a:t>
            </a:r>
            <a:r>
              <a:rPr lang="en-US" sz="2400" dirty="0" smtClean="0"/>
              <a:t>,which holds for some </a:t>
            </a:r>
            <a:r>
              <a:rPr lang="en-US" sz="2400" i="1" dirty="0" err="1" smtClean="0">
                <a:solidFill>
                  <a:srgbClr val="00B050"/>
                </a:solidFill>
              </a:rPr>
              <a:t>h</a:t>
            </a:r>
            <a:r>
              <a:rPr lang="en-US" sz="2400" i="1" baseline="30000" dirty="0" err="1" smtClean="0">
                <a:solidFill>
                  <a:srgbClr val="00B050"/>
                </a:solidFill>
              </a:rPr>
              <a:t>CAC</a:t>
            </a:r>
            <a:r>
              <a:rPr lang="en-US" sz="2400" dirty="0">
                <a:solidFill>
                  <a:srgbClr val="00B050"/>
                </a:solidFill>
              </a:rPr>
              <a:t> ≥ </a:t>
            </a:r>
            <a:r>
              <a:rPr lang="en-US" sz="2400" i="1" u="sng" dirty="0" smtClean="0">
                <a:solidFill>
                  <a:srgbClr val="00B050"/>
                </a:solidFill>
              </a:rPr>
              <a:t>h</a:t>
            </a:r>
            <a:r>
              <a:rPr lang="en-US" sz="2400" i="1" dirty="0" smtClean="0"/>
              <a:t>. </a:t>
            </a:r>
            <a:endParaRPr lang="en-US" sz="2400" dirty="0" smtClean="0"/>
          </a:p>
          <a:p>
            <a:r>
              <a:rPr lang="en-US" sz="2400" dirty="0" smtClean="0"/>
              <a:t>Thus, CACs that </a:t>
            </a:r>
            <a:r>
              <a:rPr lang="en-US" sz="2400" dirty="0" smtClean="0"/>
              <a:t>can </a:t>
            </a:r>
            <a:r>
              <a:rPr lang="en-US" sz="2400" dirty="0" smtClean="0"/>
              <a:t>induce full participation </a:t>
            </a:r>
            <a:r>
              <a:rPr lang="en-US" sz="2400" dirty="0" smtClean="0"/>
              <a:t>if the haircut they impose satisfies the resource constraint (Proposition </a:t>
            </a:r>
            <a:r>
              <a:rPr lang="en-US" sz="2400" dirty="0" smtClean="0"/>
              <a:t>4)</a:t>
            </a:r>
          </a:p>
          <a:p>
            <a:pPr>
              <a:buNone/>
            </a:pPr>
            <a:endParaRPr lang="en-US" sz="2400" i="1" u="sng" baseline="30000" dirty="0" smtClean="0"/>
          </a:p>
          <a:p>
            <a:pPr>
              <a:buNone/>
            </a:pPr>
            <a:endParaRPr 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l"/>
            <a:r>
              <a:rPr lang="en-US" sz="3600" smtClean="0">
                <a:solidFill>
                  <a:srgbClr val="C00000"/>
                </a:solidFill>
              </a:rPr>
              <a:t>Equilibria with Large Players</a:t>
            </a:r>
          </a:p>
        </p:txBody>
      </p:sp>
      <p:sp>
        <p:nvSpPr>
          <p:cNvPr id="36866" name="Content Placeholder 2"/>
          <p:cNvSpPr>
            <a:spLocks noGrp="1"/>
          </p:cNvSpPr>
          <p:nvPr>
            <p:ph idx="1"/>
          </p:nvPr>
        </p:nvSpPr>
        <p:spPr/>
        <p:txBody>
          <a:bodyPr/>
          <a:lstStyle/>
          <a:p>
            <a:r>
              <a:rPr lang="en-US" sz="2400" dirty="0" smtClean="0"/>
              <a:t>Does the exit consents provide a free pass for the country so that it can force creditors to accept overly aggressive haircut?</a:t>
            </a:r>
          </a:p>
          <a:p>
            <a:pPr>
              <a:buFont typeface="Arial" pitchFamily="34" charset="0"/>
              <a:buNone/>
            </a:pPr>
            <a:r>
              <a:rPr lang="en-US" sz="2400" dirty="0" smtClean="0"/>
              <a:t>	</a:t>
            </a:r>
            <a:r>
              <a:rPr lang="en-US" sz="2400" b="1" dirty="0" smtClean="0"/>
              <a:t>NO</a:t>
            </a:r>
            <a:r>
              <a:rPr lang="en-US" sz="2400" dirty="0" smtClean="0"/>
              <a:t>.</a:t>
            </a:r>
          </a:p>
          <a:p>
            <a:r>
              <a:rPr lang="en-US" sz="2400" dirty="0" smtClean="0"/>
              <a:t>In a more realistic setting where the exit consents are voted for each bond series separately, a relatively small creditor taking a majority stake in a particular bond series can block exit consents from mutilating its bonds.</a:t>
            </a:r>
          </a:p>
          <a:p>
            <a:pPr>
              <a:buFont typeface="Arial" pitchFamily="34" charset="0"/>
              <a:buNone/>
            </a:pPr>
            <a:r>
              <a:rPr lang="en-US" sz="2400" dirty="0" smtClean="0">
                <a:solidFill>
                  <a:srgbClr val="00B050"/>
                </a:solidFill>
              </a:rPr>
              <a:t>	→  </a:t>
            </a:r>
            <a:r>
              <a:rPr lang="en-US" sz="2400" i="1" dirty="0" smtClean="0"/>
              <a:t>This can put relative small creditors in a position where they can hold out and ask for a full repayment</a:t>
            </a:r>
            <a:r>
              <a:rPr lang="en-US" sz="24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itle 1"/>
          <p:cNvSpPr>
            <a:spLocks noGrp="1"/>
          </p:cNvSpPr>
          <p:nvPr>
            <p:ph type="title"/>
          </p:nvPr>
        </p:nvSpPr>
        <p:spPr/>
        <p:txBody>
          <a:bodyPr/>
          <a:lstStyle/>
          <a:p>
            <a:pPr algn="l"/>
            <a:r>
              <a:rPr lang="en-US" sz="3600" smtClean="0">
                <a:solidFill>
                  <a:srgbClr val="C00000"/>
                </a:solidFill>
              </a:rPr>
              <a:t>Equilibria with Large Players</a:t>
            </a:r>
          </a:p>
        </p:txBody>
      </p:sp>
      <p:sp>
        <p:nvSpPr>
          <p:cNvPr id="3" name="Content Placeholder 2"/>
          <p:cNvSpPr>
            <a:spLocks noGrp="1"/>
          </p:cNvSpPr>
          <p:nvPr>
            <p:ph idx="1"/>
          </p:nvPr>
        </p:nvSpPr>
        <p:spPr/>
        <p:txBody>
          <a:bodyPr>
            <a:normAutofit/>
          </a:bodyPr>
          <a:lstStyle/>
          <a:p>
            <a:pPr>
              <a:lnSpc>
                <a:spcPct val="90000"/>
              </a:lnSpc>
              <a:buFont typeface="Arial" pitchFamily="34" charset="0"/>
              <a:buNone/>
            </a:pPr>
            <a:r>
              <a:rPr lang="en-US" sz="2400" dirty="0" smtClean="0">
                <a:solidFill>
                  <a:srgbClr val="002060"/>
                </a:solidFill>
              </a:rPr>
              <a:t>     </a:t>
            </a:r>
            <a:r>
              <a:rPr lang="en-US" sz="2400" b="1" dirty="0" smtClean="0">
                <a:solidFill>
                  <a:srgbClr val="002060"/>
                </a:solidFill>
              </a:rPr>
              <a:t>Proposition </a:t>
            </a:r>
            <a:r>
              <a:rPr lang="en-US" sz="2400" b="1" dirty="0" smtClean="0">
                <a:solidFill>
                  <a:srgbClr val="002060"/>
                </a:solidFill>
              </a:rPr>
              <a:t>5</a:t>
            </a:r>
            <a:r>
              <a:rPr lang="en-US" sz="2400" dirty="0" smtClean="0">
                <a:solidFill>
                  <a:srgbClr val="002060"/>
                </a:solidFill>
              </a:rPr>
              <a:t>  </a:t>
            </a:r>
            <a:r>
              <a:rPr lang="en-US" sz="2400" i="1" dirty="0" smtClean="0">
                <a:solidFill>
                  <a:srgbClr val="002060"/>
                </a:solidFill>
              </a:rPr>
              <a:t>In the limit where there are sufficiently large number of bond series and all creditors are in groups that can block exit consent, if full participation is not an equilibrium in the original  setting, then it cannot be achieved with exit consents.</a:t>
            </a:r>
          </a:p>
          <a:p>
            <a:pPr>
              <a:lnSpc>
                <a:spcPct val="90000"/>
              </a:lnSpc>
              <a:buFont typeface="Arial" pitchFamily="34" charset="0"/>
              <a:buNone/>
            </a:pPr>
            <a:endParaRPr lang="en-US" sz="2400" i="1" dirty="0" smtClean="0">
              <a:solidFill>
                <a:srgbClr val="002060"/>
              </a:solidFill>
            </a:endParaRPr>
          </a:p>
          <a:p>
            <a:pPr>
              <a:lnSpc>
                <a:spcPct val="90000"/>
              </a:lnSpc>
              <a:buFont typeface="Arial" pitchFamily="34" charset="0"/>
              <a:buNone/>
            </a:pPr>
            <a:r>
              <a:rPr lang="en-US" sz="2400" dirty="0" smtClean="0">
                <a:solidFill>
                  <a:srgbClr val="002060"/>
                </a:solidFill>
              </a:rPr>
              <a:t>     </a:t>
            </a:r>
            <a:r>
              <a:rPr lang="en-US" sz="2400" i="1" dirty="0" smtClean="0">
                <a:solidFill>
                  <a:srgbClr val="002060"/>
                </a:solidFill>
              </a:rPr>
              <a:t>Note</a:t>
            </a:r>
            <a:r>
              <a:rPr lang="en-US" sz="2400" b="1" dirty="0" smtClean="0">
                <a:solidFill>
                  <a:srgbClr val="002060"/>
                </a:solidFill>
              </a:rPr>
              <a:t>:</a:t>
            </a:r>
            <a:r>
              <a:rPr lang="en-US" sz="2400" dirty="0" smtClean="0">
                <a:solidFill>
                  <a:srgbClr val="002060"/>
                </a:solidFill>
              </a:rPr>
              <a:t> the same limitations on the use of exit consents apply to Collective Action Clauses, which also have to be voted separately for each bond series.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l"/>
            <a:r>
              <a:rPr lang="en-US" sz="3600" smtClean="0">
                <a:solidFill>
                  <a:srgbClr val="C00000"/>
                </a:solidFill>
              </a:rPr>
              <a:t>Conclusions</a:t>
            </a:r>
          </a:p>
        </p:txBody>
      </p:sp>
      <p:sp>
        <p:nvSpPr>
          <p:cNvPr id="41986" name="Content Placeholder 2"/>
          <p:cNvSpPr>
            <a:spLocks noGrp="1"/>
          </p:cNvSpPr>
          <p:nvPr>
            <p:ph idx="1"/>
          </p:nvPr>
        </p:nvSpPr>
        <p:spPr>
          <a:xfrm>
            <a:off x="457200" y="1371600"/>
            <a:ext cx="8229600" cy="4525963"/>
          </a:xfrm>
        </p:spPr>
        <p:txBody>
          <a:bodyPr/>
          <a:lstStyle/>
          <a:p>
            <a:pPr marL="609600" indent="-609600">
              <a:buFont typeface="Arial" pitchFamily="34" charset="0"/>
              <a:buAutoNum type="arabicPeriod"/>
            </a:pPr>
            <a:r>
              <a:rPr lang="en-US" sz="2400" dirty="0" smtClean="0"/>
              <a:t>Not surprising why debt exchanges “worked”: in the presence of some cost or uncertainty about holding </a:t>
            </a:r>
            <a:r>
              <a:rPr lang="en-US" sz="2400" dirty="0" smtClean="0"/>
              <a:t>out, collective </a:t>
            </a:r>
            <a:r>
              <a:rPr lang="en-US" sz="2400" dirty="0" smtClean="0"/>
              <a:t>action problems can be avoided through a combination of </a:t>
            </a:r>
            <a:r>
              <a:rPr lang="en-US" sz="2400" dirty="0" smtClean="0"/>
              <a:t>moderate haircuts </a:t>
            </a:r>
            <a:r>
              <a:rPr lang="en-US" sz="2400" dirty="0"/>
              <a:t>(</a:t>
            </a:r>
            <a:r>
              <a:rPr lang="en-US" sz="2400" dirty="0" smtClean="0"/>
              <a:t>“good </a:t>
            </a:r>
            <a:r>
              <a:rPr lang="en-US" sz="2400" dirty="0" smtClean="0"/>
              <a:t>enough” </a:t>
            </a:r>
            <a:r>
              <a:rPr lang="en-US" sz="2400" dirty="0" smtClean="0"/>
              <a:t>offer), minimum </a:t>
            </a:r>
            <a:r>
              <a:rPr lang="en-US" sz="2400" dirty="0" smtClean="0"/>
              <a:t>participation thresholds, and exit constraints.</a:t>
            </a:r>
          </a:p>
          <a:p>
            <a:pPr marL="609600" indent="-609600">
              <a:buFont typeface="Arial" pitchFamily="34" charset="0"/>
              <a:buAutoNum type="arabicPeriod"/>
            </a:pPr>
            <a:r>
              <a:rPr lang="en-US" sz="2400" dirty="0" smtClean="0"/>
              <a:t>Model does not allow us to say which of these factors mattered more. </a:t>
            </a:r>
          </a:p>
          <a:p>
            <a:pPr marL="609600" indent="-609600">
              <a:buFont typeface="Arial" pitchFamily="34" charset="0"/>
              <a:buAutoNum type="arabicPeriod"/>
            </a:pPr>
            <a:r>
              <a:rPr lang="en-US" sz="2400" dirty="0" smtClean="0"/>
              <a:t>Source of “debtor moderation” is unexplained, but model suggests</a:t>
            </a:r>
          </a:p>
          <a:p>
            <a:pPr marL="990600" lvl="1" indent="-533400">
              <a:buFont typeface="Arial" pitchFamily="34" charset="0"/>
              <a:buChar char="•"/>
            </a:pPr>
            <a:r>
              <a:rPr lang="en-US" sz="2400" dirty="0" smtClean="0"/>
              <a:t>A link from holdout prospects to lower haircuts</a:t>
            </a:r>
          </a:p>
          <a:p>
            <a:pPr marL="990600" lvl="1" indent="-533400">
              <a:buFont typeface="Arial" pitchFamily="34" charset="0"/>
              <a:buChar char="•"/>
            </a:pPr>
            <a:r>
              <a:rPr lang="en-US" sz="2400" dirty="0" smtClean="0"/>
              <a:t>Collective action problems may have had a moderating influence.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815975"/>
            <a:ext cx="7848600" cy="1470025"/>
          </a:xfrm>
        </p:spPr>
        <p:txBody>
          <a:bodyPr/>
          <a:lstStyle/>
          <a:p>
            <a:r>
              <a:rPr lang="en-US" sz="3600" dirty="0" smtClean="0">
                <a:solidFill>
                  <a:srgbClr val="C00000"/>
                </a:solidFill>
              </a:rPr>
              <a:t>Postscript: our story in light of three recent events</a:t>
            </a:r>
            <a:endParaRPr lang="en-US" sz="3600" dirty="0" smtClean="0">
              <a:solidFill>
                <a:srgbClr val="C00000"/>
              </a:solidFill>
            </a:endParaRPr>
          </a:p>
        </p:txBody>
      </p:sp>
      <p:sp>
        <p:nvSpPr>
          <p:cNvPr id="3" name="Subtitle 2"/>
          <p:cNvSpPr>
            <a:spLocks noGrp="1"/>
          </p:cNvSpPr>
          <p:nvPr>
            <p:ph type="subTitle" idx="1"/>
          </p:nvPr>
        </p:nvSpPr>
        <p:spPr>
          <a:xfrm>
            <a:off x="1371600" y="2667000"/>
            <a:ext cx="6400800" cy="1752600"/>
          </a:xfrm>
        </p:spPr>
        <p:txBody>
          <a:bodyPr>
            <a:normAutofit/>
          </a:bodyPr>
          <a:lstStyle/>
          <a:p>
            <a:pPr>
              <a:lnSpc>
                <a:spcPct val="90000"/>
              </a:lnSpc>
            </a:pPr>
            <a:r>
              <a:rPr lang="en-US" sz="2400" dirty="0" smtClean="0">
                <a:solidFill>
                  <a:srgbClr val="002060"/>
                </a:solidFill>
              </a:rPr>
              <a:t>Jeromin </a:t>
            </a:r>
            <a:r>
              <a:rPr lang="en-US" sz="2400" dirty="0" smtClean="0">
                <a:solidFill>
                  <a:srgbClr val="002060"/>
                </a:solidFill>
              </a:rPr>
              <a:t>Zettelmeyer (EBRD</a:t>
            </a:r>
            <a:r>
              <a:rPr lang="en-US" sz="2400" dirty="0" smtClean="0">
                <a:solidFill>
                  <a:srgbClr val="002060"/>
                </a:solidFill>
              </a:rPr>
              <a:t>)</a:t>
            </a:r>
            <a:r>
              <a:rPr lang="en-US" sz="2400" dirty="0" smtClean="0">
                <a:solidFill>
                  <a:srgbClr val="FF0000"/>
                </a:solidFill>
              </a:rPr>
              <a:t>*</a:t>
            </a:r>
            <a:endParaRPr lang="en-US" sz="2400" dirty="0" smtClean="0">
              <a:solidFill>
                <a:srgbClr val="FF0000"/>
              </a:solidFill>
            </a:endParaRPr>
          </a:p>
          <a:p>
            <a:pPr>
              <a:lnSpc>
                <a:spcPct val="90000"/>
              </a:lnSpc>
            </a:pPr>
            <a:endParaRPr lang="en-US" sz="2400" dirty="0" smtClean="0">
              <a:solidFill>
                <a:srgbClr val="002060"/>
              </a:solidFill>
            </a:endParaRPr>
          </a:p>
          <a:p>
            <a:pPr>
              <a:lnSpc>
                <a:spcPct val="90000"/>
              </a:lnSpc>
            </a:pPr>
            <a:r>
              <a:rPr lang="en-US" sz="2400" dirty="0" smtClean="0">
                <a:solidFill>
                  <a:srgbClr val="002060"/>
                </a:solidFill>
              </a:rPr>
              <a:t>December 2012</a:t>
            </a:r>
          </a:p>
        </p:txBody>
      </p:sp>
      <p:sp>
        <p:nvSpPr>
          <p:cNvPr id="13315" name="TextBox 3"/>
          <p:cNvSpPr txBox="1">
            <a:spLocks noChangeArrowheads="1"/>
          </p:cNvSpPr>
          <p:nvPr/>
        </p:nvSpPr>
        <p:spPr bwMode="auto">
          <a:xfrm>
            <a:off x="685800" y="4800600"/>
            <a:ext cx="7772400" cy="707886"/>
          </a:xfrm>
          <a:prstGeom prst="rect">
            <a:avLst/>
          </a:prstGeom>
          <a:noFill/>
          <a:ln w="9525">
            <a:noFill/>
            <a:miter lim="800000"/>
            <a:headEnd/>
            <a:tailEnd/>
          </a:ln>
        </p:spPr>
        <p:txBody>
          <a:bodyPr wrap="square">
            <a:spAutoFit/>
          </a:bodyPr>
          <a:lstStyle/>
          <a:p>
            <a:pPr algn="ctr"/>
            <a:r>
              <a:rPr lang="en-US" sz="2000" b="1" u="none" dirty="0" smtClean="0">
                <a:solidFill>
                  <a:srgbClr val="FF0000"/>
                </a:solidFill>
                <a:latin typeface="Calibri" pitchFamily="34" charset="0"/>
              </a:rPr>
              <a:t>*Thanking, but not implicating, Ran Bi, Marcos Chamon, Anna Gelpern and </a:t>
            </a:r>
            <a:r>
              <a:rPr lang="en-US" sz="2000" b="1" u="none" dirty="0" err="1" smtClean="0">
                <a:solidFill>
                  <a:srgbClr val="FF0000"/>
                </a:solidFill>
                <a:latin typeface="Calibri" pitchFamily="34" charset="0"/>
              </a:rPr>
              <a:t>Mitu</a:t>
            </a:r>
            <a:r>
              <a:rPr lang="en-US" sz="2000" b="1" u="none" dirty="0" smtClean="0">
                <a:solidFill>
                  <a:srgbClr val="FF0000"/>
                </a:solidFill>
                <a:latin typeface="Calibri" pitchFamily="34" charset="0"/>
              </a:rPr>
              <a:t> Gulati. Views expressed are personal.</a:t>
            </a:r>
            <a:endParaRPr lang="en-US" sz="2000" b="1" u="none" dirty="0">
              <a:solidFill>
                <a:srgbClr val="FF0000"/>
              </a:solidFill>
              <a:latin typeface="Calibri" pitchFamily="34" charset="0"/>
            </a:endParaRPr>
          </a:p>
        </p:txBody>
      </p:sp>
    </p:spTree>
    <p:extLst>
      <p:ext uri="{BB962C8B-B14F-4D97-AF65-F5344CB8AC3E}">
        <p14:creationId xmlns:p14="http://schemas.microsoft.com/office/powerpoint/2010/main" val="3445839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l"/>
            <a:r>
              <a:rPr lang="en-US" sz="3600" dirty="0" smtClean="0">
                <a:solidFill>
                  <a:srgbClr val="C00000"/>
                </a:solidFill>
              </a:rPr>
              <a:t>1. Greece, Feb-April 2012</a:t>
            </a:r>
            <a:endParaRPr lang="en-US" sz="3600" dirty="0" smtClean="0">
              <a:solidFill>
                <a:srgbClr val="C00000"/>
              </a:solidFill>
            </a:endParaRPr>
          </a:p>
        </p:txBody>
      </p:sp>
      <p:sp>
        <p:nvSpPr>
          <p:cNvPr id="41986" name="Content Placeholder 2"/>
          <p:cNvSpPr>
            <a:spLocks noGrp="1"/>
          </p:cNvSpPr>
          <p:nvPr>
            <p:ph idx="1"/>
          </p:nvPr>
        </p:nvSpPr>
        <p:spPr>
          <a:xfrm>
            <a:off x="457200" y="1371600"/>
            <a:ext cx="8229600" cy="5105400"/>
          </a:xfrm>
        </p:spPr>
        <p:txBody>
          <a:bodyPr/>
          <a:lstStyle/>
          <a:p>
            <a:r>
              <a:rPr lang="en-US" sz="2400" dirty="0" smtClean="0"/>
              <a:t>Ambitious debt exchange (largest in history), large haircut, but high participation (97%) and quick (6-9 months).</a:t>
            </a:r>
          </a:p>
          <a:p>
            <a:r>
              <a:rPr lang="en-US" sz="2400" dirty="0" smtClean="0"/>
              <a:t>In this sense, confirms main stylized fact.</a:t>
            </a:r>
          </a:p>
          <a:p>
            <a:r>
              <a:rPr lang="en-US" sz="2400" dirty="0" smtClean="0"/>
              <a:t>However, did not use exit consents. </a:t>
            </a:r>
            <a:r>
              <a:rPr lang="en-US" sz="2400" dirty="0" smtClean="0"/>
              <a:t>Instead:</a:t>
            </a:r>
          </a:p>
          <a:p>
            <a:pPr marL="857250" lvl="1" indent="-457200">
              <a:buFont typeface="+mj-lt"/>
              <a:buAutoNum type="arabicPeriod"/>
            </a:pPr>
            <a:r>
              <a:rPr lang="en-US" sz="2200" dirty="0" smtClean="0"/>
              <a:t>Collective action clauses – both built in (foreign law debt) and retrofit into domestic law debt (in “aggregate” form).</a:t>
            </a:r>
          </a:p>
          <a:p>
            <a:pPr marL="857250" lvl="1" indent="-457200">
              <a:buFont typeface="+mj-lt"/>
              <a:buAutoNum type="arabicPeriod"/>
            </a:pPr>
            <a:r>
              <a:rPr lang="en-US" sz="2200" dirty="0"/>
              <a:t>C</a:t>
            </a:r>
            <a:r>
              <a:rPr lang="en-US" sz="2200" dirty="0" smtClean="0"/>
              <a:t>oncentrated creditor structure allows negotiation/official sector pressure that helps meet CAC thresholds.</a:t>
            </a:r>
          </a:p>
          <a:p>
            <a:pPr marL="857250" lvl="1" indent="-457200">
              <a:buFont typeface="+mj-lt"/>
              <a:buAutoNum type="arabicPeriod"/>
            </a:pPr>
            <a:r>
              <a:rPr lang="en-US" sz="2200" dirty="0" smtClean="0"/>
              <a:t>In addition, create incentives by offering bondholders seniority upgrade: better creditor rights in new debt.</a:t>
            </a:r>
          </a:p>
          <a:p>
            <a:pPr marL="1257300" lvl="2" indent="-457200"/>
            <a:r>
              <a:rPr lang="en-US" sz="2200" dirty="0" smtClean="0"/>
              <a:t>Holdouts face lower chance of full repayment in ongoing crisis</a:t>
            </a:r>
          </a:p>
          <a:p>
            <a:pPr marL="1257300" lvl="2" indent="-457200"/>
            <a:r>
              <a:rPr lang="en-US" sz="2200" dirty="0" smtClean="0"/>
              <a:t>Similar effect as exit consents in model (acts on </a:t>
            </a:r>
            <a:r>
              <a:rPr lang="en-US" sz="2200" i="1" dirty="0" smtClean="0">
                <a:solidFill>
                  <a:srgbClr val="00B050"/>
                </a:solidFill>
              </a:rPr>
              <a:t>p</a:t>
            </a:r>
            <a:r>
              <a:rPr lang="en-US" sz="2200" dirty="0" smtClean="0"/>
              <a:t>).</a:t>
            </a:r>
            <a:endParaRPr lang="en-US" sz="2200" dirty="0" smtClean="0"/>
          </a:p>
        </p:txBody>
      </p:sp>
    </p:spTree>
    <p:extLst>
      <p:ext uri="{BB962C8B-B14F-4D97-AF65-F5344CB8AC3E}">
        <p14:creationId xmlns:p14="http://schemas.microsoft.com/office/powerpoint/2010/main" val="3174853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l"/>
            <a:r>
              <a:rPr lang="en-US" sz="3600" dirty="0">
                <a:solidFill>
                  <a:srgbClr val="C00000"/>
                </a:solidFill>
              </a:rPr>
              <a:t>2</a:t>
            </a:r>
            <a:r>
              <a:rPr lang="en-US" sz="3600" dirty="0" smtClean="0">
                <a:solidFill>
                  <a:srgbClr val="C00000"/>
                </a:solidFill>
              </a:rPr>
              <a:t>. </a:t>
            </a:r>
            <a:r>
              <a:rPr lang="en-US" sz="3600" i="1" dirty="0" err="1" smtClean="0">
                <a:solidFill>
                  <a:srgbClr val="C00000"/>
                </a:solidFill>
              </a:rPr>
              <a:t>Assénagon</a:t>
            </a:r>
            <a:r>
              <a:rPr lang="en-US" sz="3600" i="1" dirty="0" smtClean="0">
                <a:solidFill>
                  <a:srgbClr val="C00000"/>
                </a:solidFill>
              </a:rPr>
              <a:t> </a:t>
            </a:r>
            <a:r>
              <a:rPr lang="en-US" sz="3600" i="1" dirty="0">
                <a:solidFill>
                  <a:srgbClr val="C00000"/>
                </a:solidFill>
              </a:rPr>
              <a:t>Asset </a:t>
            </a:r>
            <a:r>
              <a:rPr lang="en-US" sz="3600" i="1" dirty="0" smtClean="0">
                <a:solidFill>
                  <a:srgbClr val="C00000"/>
                </a:solidFill>
              </a:rPr>
              <a:t>Management </a:t>
            </a:r>
            <a:r>
              <a:rPr lang="en-US" sz="3600" i="1" dirty="0">
                <a:solidFill>
                  <a:srgbClr val="C00000"/>
                </a:solidFill>
              </a:rPr>
              <a:t>v. Irish Bank Resolution Corporation</a:t>
            </a:r>
            <a:r>
              <a:rPr lang="en-US" sz="3600" dirty="0">
                <a:solidFill>
                  <a:srgbClr val="C00000"/>
                </a:solidFill>
              </a:rPr>
              <a:t> </a:t>
            </a:r>
            <a:endParaRPr lang="en-US" sz="3600" dirty="0" smtClean="0">
              <a:solidFill>
                <a:srgbClr val="C00000"/>
              </a:solidFill>
            </a:endParaRPr>
          </a:p>
        </p:txBody>
      </p:sp>
      <p:sp>
        <p:nvSpPr>
          <p:cNvPr id="41986" name="Content Placeholder 2"/>
          <p:cNvSpPr>
            <a:spLocks noGrp="1"/>
          </p:cNvSpPr>
          <p:nvPr>
            <p:ph idx="1"/>
          </p:nvPr>
        </p:nvSpPr>
        <p:spPr>
          <a:xfrm>
            <a:off x="457200" y="1600200"/>
            <a:ext cx="8229600" cy="5105400"/>
          </a:xfrm>
        </p:spPr>
        <p:txBody>
          <a:bodyPr/>
          <a:lstStyle/>
          <a:p>
            <a:r>
              <a:rPr lang="en-GB" sz="2400" dirty="0"/>
              <a:t>In November 2010, Anglo Irish </a:t>
            </a:r>
            <a:r>
              <a:rPr lang="en-GB" sz="2400" dirty="0" smtClean="0"/>
              <a:t>Bank used exit consents to give itself right to redeem bonds of holdouts at €1 cent for €1,000 face value. Accepting creditors received 20 cents per </a:t>
            </a:r>
            <a:r>
              <a:rPr lang="en-GB" sz="2400" dirty="0"/>
              <a:t>€</a:t>
            </a:r>
            <a:r>
              <a:rPr lang="en-GB" sz="2400" dirty="0" smtClean="0"/>
              <a:t>1.</a:t>
            </a:r>
          </a:p>
          <a:p>
            <a:r>
              <a:rPr lang="en-GB" sz="2400" dirty="0" smtClean="0"/>
              <a:t>92 </a:t>
            </a:r>
            <a:r>
              <a:rPr lang="en-GB" sz="2400" dirty="0"/>
              <a:t>per </a:t>
            </a:r>
            <a:r>
              <a:rPr lang="en-GB" sz="2400" dirty="0" smtClean="0"/>
              <a:t>cent acceptance, so met CAC threshold for change in payment terms</a:t>
            </a:r>
            <a:r>
              <a:rPr lang="en-US" sz="2400" dirty="0" smtClean="0"/>
              <a:t>.</a:t>
            </a:r>
          </a:p>
          <a:p>
            <a:r>
              <a:rPr lang="en-US" sz="2400" dirty="0" smtClean="0"/>
              <a:t>Ruled illegal by an English judge in July 2012.</a:t>
            </a:r>
          </a:p>
          <a:p>
            <a:r>
              <a:rPr lang="en-US" sz="2400" dirty="0" smtClean="0"/>
              <a:t>However, may not carry over to exit consents as used in Ecuador, Uruguay, DR etc.: </a:t>
            </a:r>
          </a:p>
          <a:p>
            <a:pPr lvl="1">
              <a:buFont typeface="Wingdings" pitchFamily="2" charset="2"/>
              <a:buChar char="Ø"/>
            </a:pPr>
            <a:r>
              <a:rPr lang="en-US" sz="2400" dirty="0" smtClean="0"/>
              <a:t>exit consents used to change only  </a:t>
            </a:r>
            <a:r>
              <a:rPr lang="en-US" sz="2400" i="1" dirty="0" smtClean="0"/>
              <a:t>non-payment</a:t>
            </a:r>
            <a:r>
              <a:rPr lang="en-US" sz="2400" dirty="0" smtClean="0"/>
              <a:t> terms.</a:t>
            </a:r>
          </a:p>
          <a:p>
            <a:pPr lvl="1">
              <a:buFont typeface="Wingdings" pitchFamily="2" charset="2"/>
              <a:buChar char="Ø"/>
            </a:pPr>
            <a:r>
              <a:rPr lang="en-US" sz="2400" dirty="0"/>
              <a:t>h</a:t>
            </a:r>
            <a:r>
              <a:rPr lang="en-US" sz="2400" dirty="0" smtClean="0"/>
              <a:t>oldouts left with </a:t>
            </a:r>
            <a:r>
              <a:rPr lang="en-US" sz="2400" i="1" dirty="0" smtClean="0"/>
              <a:t>better</a:t>
            </a:r>
            <a:r>
              <a:rPr lang="en-US" sz="2400" dirty="0" smtClean="0"/>
              <a:t> payment terms.</a:t>
            </a:r>
            <a:endParaRPr lang="en-US" sz="2400" dirty="0" smtClean="0"/>
          </a:p>
          <a:p>
            <a:r>
              <a:rPr lang="en-US" sz="2400" dirty="0" smtClean="0"/>
              <a:t>Bottom line: you can’t be too mean in use of exit consents. But Uruguay style consents likely ok (Clifford Chance, 2012).</a:t>
            </a:r>
          </a:p>
        </p:txBody>
      </p:sp>
    </p:spTree>
    <p:extLst>
      <p:ext uri="{BB962C8B-B14F-4D97-AF65-F5344CB8AC3E}">
        <p14:creationId xmlns:p14="http://schemas.microsoft.com/office/powerpoint/2010/main" val="78179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pPr algn="l"/>
            <a:r>
              <a:rPr lang="en-US" sz="3600" smtClean="0">
                <a:solidFill>
                  <a:srgbClr val="C00000"/>
                </a:solidFill>
              </a:rPr>
              <a:t>These fears were not realised</a:t>
            </a:r>
          </a:p>
        </p:txBody>
      </p:sp>
      <p:sp>
        <p:nvSpPr>
          <p:cNvPr id="3" name="Content Placeholder 2"/>
          <p:cNvSpPr>
            <a:spLocks noGrp="1"/>
          </p:cNvSpPr>
          <p:nvPr>
            <p:ph idx="4294967295"/>
          </p:nvPr>
        </p:nvSpPr>
        <p:spPr/>
        <p:txBody>
          <a:bodyPr>
            <a:normAutofit/>
          </a:bodyPr>
          <a:lstStyle/>
          <a:p>
            <a:pPr marL="525463" indent="-525463"/>
            <a:r>
              <a:rPr lang="en-US" sz="2400" smtClean="0"/>
              <a:t>Very high creditor participation in all bond restructurings since 1998 (above 90 percent), except for Argentina (2005)</a:t>
            </a:r>
          </a:p>
          <a:p>
            <a:pPr marL="525463" indent="-525463"/>
            <a:r>
              <a:rPr lang="en-US" sz="2400" smtClean="0"/>
              <a:t>Holdout litigation not an issue (except for Argentina, and even there it did not block the completion of the exchange).</a:t>
            </a:r>
          </a:p>
          <a:p>
            <a:pPr marL="525463" indent="-525463"/>
            <a:r>
              <a:rPr lang="en-US" sz="2400" smtClean="0"/>
              <a:t>Average delay just 13 months, against 31 months during bank debt restructurings of 1980s-90s (Trebesch, 2010)</a:t>
            </a:r>
          </a:p>
          <a:p>
            <a:pPr marL="525463" indent="-525463"/>
            <a:r>
              <a:rPr lang="en-US" sz="2400" smtClean="0"/>
              <a:t>Average haircuts 31 percent, against 37 percent in bank restructurings (Cruces and Trebesch, 2010)</a:t>
            </a:r>
          </a:p>
          <a:p>
            <a:pPr marL="525463" indent="-525463"/>
            <a:r>
              <a:rPr lang="en-US" sz="2400" smtClean="0"/>
              <a:t>Average “coerciveness” of restructurings unchanged (Enderlein, Trebesch and von Daniels, 2010)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l"/>
            <a:r>
              <a:rPr lang="en-US" sz="3600" dirty="0" smtClean="0">
                <a:solidFill>
                  <a:srgbClr val="C00000"/>
                </a:solidFill>
              </a:rPr>
              <a:t>3. US Second </a:t>
            </a:r>
            <a:r>
              <a:rPr lang="en-US" sz="3600" dirty="0">
                <a:solidFill>
                  <a:srgbClr val="C00000"/>
                </a:solidFill>
              </a:rPr>
              <a:t>C</a:t>
            </a:r>
            <a:r>
              <a:rPr lang="en-US" sz="3600" dirty="0" smtClean="0">
                <a:solidFill>
                  <a:srgbClr val="C00000"/>
                </a:solidFill>
              </a:rPr>
              <a:t>ircuit ruling on </a:t>
            </a:r>
            <a:r>
              <a:rPr lang="en-US" sz="3600" i="1" dirty="0" smtClean="0">
                <a:solidFill>
                  <a:srgbClr val="C00000"/>
                </a:solidFill>
              </a:rPr>
              <a:t>pari passu </a:t>
            </a:r>
            <a:endParaRPr lang="en-US" sz="3600" i="1" dirty="0" smtClean="0">
              <a:solidFill>
                <a:srgbClr val="C00000"/>
              </a:solidFill>
            </a:endParaRPr>
          </a:p>
        </p:txBody>
      </p:sp>
      <p:sp>
        <p:nvSpPr>
          <p:cNvPr id="41986" name="Content Placeholder 2"/>
          <p:cNvSpPr>
            <a:spLocks noGrp="1"/>
          </p:cNvSpPr>
          <p:nvPr>
            <p:ph idx="1"/>
          </p:nvPr>
        </p:nvSpPr>
        <p:spPr>
          <a:xfrm>
            <a:off x="457200" y="1447800"/>
            <a:ext cx="8229600" cy="5105400"/>
          </a:xfrm>
        </p:spPr>
        <p:txBody>
          <a:bodyPr/>
          <a:lstStyle/>
          <a:p>
            <a:r>
              <a:rPr lang="en-GB" sz="2400" dirty="0" smtClean="0"/>
              <a:t>On October 26, a U.S. appeals court upheld a NY district court ruling ordering Argentina to pay its holdouts on the grounds that paying accepting creditors while not paying holdouts </a:t>
            </a:r>
            <a:r>
              <a:rPr lang="en-GB" sz="2400" i="1" dirty="0" smtClean="0"/>
              <a:t>pro rata </a:t>
            </a:r>
            <a:r>
              <a:rPr lang="en-GB" sz="2400" dirty="0" smtClean="0"/>
              <a:t>violated of the pari passu clause in its bonds.</a:t>
            </a:r>
          </a:p>
          <a:p>
            <a:r>
              <a:rPr lang="en-GB" sz="2400" dirty="0" smtClean="0"/>
              <a:t>District court subsequently (Nov 21) prohibits “all </a:t>
            </a:r>
            <a:r>
              <a:rPr lang="en-GB" sz="2400" dirty="0"/>
              <a:t>participants in the payment process of the Exchange </a:t>
            </a:r>
            <a:r>
              <a:rPr lang="en-GB" sz="2400" dirty="0" smtClean="0"/>
              <a:t>Bonds” from “aiding and abetting” Argentina in making normal debt service payments unless holdouts also receive full accelerated principal and accrued interest.</a:t>
            </a:r>
          </a:p>
          <a:p>
            <a:r>
              <a:rPr lang="en-US" sz="2400" dirty="0" smtClean="0"/>
              <a:t>Appeals court subsequently (Nov 28) stays lower district court order pending appeal (until end-February) after bondholders file a motion.</a:t>
            </a:r>
          </a:p>
        </p:txBody>
      </p:sp>
    </p:spTree>
    <p:extLst>
      <p:ext uri="{BB962C8B-B14F-4D97-AF65-F5344CB8AC3E}">
        <p14:creationId xmlns:p14="http://schemas.microsoft.com/office/powerpoint/2010/main" val="2212165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28600"/>
            <a:ext cx="8229600" cy="1143000"/>
          </a:xfrm>
        </p:spPr>
        <p:txBody>
          <a:bodyPr/>
          <a:lstStyle/>
          <a:p>
            <a:pPr algn="l"/>
            <a:r>
              <a:rPr lang="en-US" sz="3600" dirty="0" smtClean="0">
                <a:solidFill>
                  <a:srgbClr val="C00000"/>
                </a:solidFill>
              </a:rPr>
              <a:t>Interpreting </a:t>
            </a:r>
            <a:r>
              <a:rPr lang="en-US" sz="3600" i="1" dirty="0" smtClean="0">
                <a:solidFill>
                  <a:srgbClr val="C00000"/>
                </a:solidFill>
              </a:rPr>
              <a:t>pari passu</a:t>
            </a:r>
            <a:r>
              <a:rPr lang="en-US" sz="3600" dirty="0" smtClean="0">
                <a:solidFill>
                  <a:srgbClr val="C00000"/>
                </a:solidFill>
              </a:rPr>
              <a:t> ruling in the model</a:t>
            </a:r>
            <a:endParaRPr lang="en-US" sz="3600" i="1" dirty="0" smtClean="0">
              <a:solidFill>
                <a:srgbClr val="C00000"/>
              </a:solidFill>
            </a:endParaRPr>
          </a:p>
        </p:txBody>
      </p:sp>
      <p:sp>
        <p:nvSpPr>
          <p:cNvPr id="41986" name="Content Placeholder 2"/>
          <p:cNvSpPr>
            <a:spLocks noGrp="1"/>
          </p:cNvSpPr>
          <p:nvPr>
            <p:ph idx="1"/>
          </p:nvPr>
        </p:nvSpPr>
        <p:spPr>
          <a:xfrm>
            <a:off x="457200" y="1219200"/>
            <a:ext cx="8229600" cy="5105400"/>
          </a:xfrm>
        </p:spPr>
        <p:txBody>
          <a:bodyPr/>
          <a:lstStyle/>
          <a:p>
            <a:r>
              <a:rPr lang="en-US" sz="2400" i="1" dirty="0" smtClean="0"/>
              <a:t>Four interpretations,  o</a:t>
            </a:r>
            <a:r>
              <a:rPr lang="en-US" sz="2400" i="1" dirty="0" smtClean="0"/>
              <a:t>rdered from completely innocuous to the end of sovereign debt restructuring as we know it.</a:t>
            </a:r>
          </a:p>
          <a:p>
            <a:pPr marL="457200" indent="-457200">
              <a:buFont typeface="+mj-lt"/>
              <a:buAutoNum type="arabicPeriod"/>
            </a:pPr>
            <a:r>
              <a:rPr lang="en-US" sz="2400" dirty="0" smtClean="0"/>
              <a:t>Just one instance of one holdout winning full repayment. Exactly what model assumes  will happen with probability </a:t>
            </a:r>
            <a:r>
              <a:rPr lang="en-US" sz="2400" i="1" dirty="0" smtClean="0">
                <a:solidFill>
                  <a:srgbClr val="00B050"/>
                </a:solidFill>
              </a:rPr>
              <a:t>p</a:t>
            </a:r>
            <a:r>
              <a:rPr lang="en-US" sz="2400" dirty="0" smtClean="0"/>
              <a:t>. </a:t>
            </a:r>
          </a:p>
          <a:p>
            <a:pPr lvl="1">
              <a:buFont typeface="Wingdings" pitchFamily="2" charset="2"/>
              <a:buChar char="Ø"/>
            </a:pPr>
            <a:r>
              <a:rPr lang="en-US" sz="2000" dirty="0" smtClean="0"/>
              <a:t>No change</a:t>
            </a:r>
            <a:endParaRPr lang="en-US" sz="2000" dirty="0" smtClean="0"/>
          </a:p>
          <a:p>
            <a:pPr marL="457200" indent="-457200">
              <a:buFont typeface="+mj-lt"/>
              <a:buAutoNum type="arabicPeriod"/>
            </a:pPr>
            <a:r>
              <a:rPr lang="en-US" sz="2400" dirty="0" smtClean="0"/>
              <a:t>Appeals court ruling means that </a:t>
            </a:r>
            <a:r>
              <a:rPr lang="en-US" sz="2400" i="1" dirty="0" smtClean="0">
                <a:solidFill>
                  <a:srgbClr val="00B050"/>
                </a:solidFill>
              </a:rPr>
              <a:t>p </a:t>
            </a:r>
            <a:r>
              <a:rPr lang="en-US" sz="2400" dirty="0" smtClean="0"/>
              <a:t>went up at least for NY law bonds, but still &lt;&lt; 1, because Argentina is a special case.</a:t>
            </a:r>
          </a:p>
          <a:p>
            <a:pPr lvl="1">
              <a:buFont typeface="Wingdings" pitchFamily="2" charset="2"/>
              <a:buChar char="Ø"/>
            </a:pPr>
            <a:r>
              <a:rPr lang="en-US" sz="2000" dirty="0" smtClean="0"/>
              <a:t>Expands parameter set where failure is unique equilibrium </a:t>
            </a:r>
          </a:p>
          <a:p>
            <a:pPr marL="457200" indent="-457200">
              <a:buFont typeface="+mj-lt"/>
              <a:buAutoNum type="arabicPeriod"/>
            </a:pPr>
            <a:r>
              <a:rPr lang="en-US" sz="2400" dirty="0" smtClean="0"/>
              <a:t>Appeals court ruling implies that </a:t>
            </a:r>
            <a:r>
              <a:rPr lang="en-US" sz="2400" i="1" dirty="0" smtClean="0">
                <a:solidFill>
                  <a:srgbClr val="00B050"/>
                </a:solidFill>
              </a:rPr>
              <a:t>p </a:t>
            </a:r>
            <a:r>
              <a:rPr lang="en-US" sz="2400" dirty="0" smtClean="0">
                <a:solidFill>
                  <a:srgbClr val="00B050"/>
                </a:solidFill>
              </a:rPr>
              <a:t>= 1 </a:t>
            </a:r>
            <a:r>
              <a:rPr lang="en-US" sz="2400" dirty="0" smtClean="0"/>
              <a:t>for “Argentina like” restructurings, i.e. </a:t>
            </a:r>
            <a:r>
              <a:rPr lang="en-US" sz="2400" i="1" dirty="0" err="1">
                <a:solidFill>
                  <a:srgbClr val="00B050"/>
                </a:solidFill>
              </a:rPr>
              <a:t>s</a:t>
            </a:r>
            <a:r>
              <a:rPr lang="en-US" sz="2400" i="1" baseline="-25000" dirty="0" err="1">
                <a:solidFill>
                  <a:srgbClr val="00B050"/>
                </a:solidFill>
              </a:rPr>
              <a:t>min</a:t>
            </a:r>
            <a:r>
              <a:rPr lang="en-US" sz="2400" baseline="-25000" dirty="0"/>
              <a:t> </a:t>
            </a:r>
            <a:r>
              <a:rPr lang="en-US" sz="2400" dirty="0">
                <a:solidFill>
                  <a:srgbClr val="00B050"/>
                </a:solidFill>
              </a:rPr>
              <a:t>≤ </a:t>
            </a:r>
            <a:r>
              <a:rPr lang="en-US" sz="2400" i="1" dirty="0">
                <a:solidFill>
                  <a:srgbClr val="00B050"/>
                </a:solidFill>
              </a:rPr>
              <a:t>s</a:t>
            </a:r>
            <a:r>
              <a:rPr lang="en-US" sz="2400" dirty="0">
                <a:solidFill>
                  <a:srgbClr val="00B050"/>
                </a:solidFill>
              </a:rPr>
              <a:t> &lt;</a:t>
            </a:r>
            <a:r>
              <a:rPr lang="en-US" sz="2400" i="1" dirty="0">
                <a:solidFill>
                  <a:srgbClr val="00B050"/>
                </a:solidFill>
              </a:rPr>
              <a:t> </a:t>
            </a:r>
            <a:r>
              <a:rPr lang="en-US" sz="2400" i="1" dirty="0" smtClean="0">
                <a:solidFill>
                  <a:srgbClr val="00B050"/>
                </a:solidFill>
              </a:rPr>
              <a:t>h</a:t>
            </a:r>
            <a:r>
              <a:rPr lang="en-US" sz="2400" dirty="0" smtClean="0">
                <a:solidFill>
                  <a:srgbClr val="00B050"/>
                </a:solidFill>
              </a:rPr>
              <a:t>/</a:t>
            </a:r>
            <a:r>
              <a:rPr lang="en-US" sz="2400" i="1" u="sng" dirty="0" smtClean="0">
                <a:solidFill>
                  <a:srgbClr val="00B050"/>
                </a:solidFill>
              </a:rPr>
              <a:t>h</a:t>
            </a:r>
          </a:p>
          <a:p>
            <a:pPr marL="742950" lvl="2" indent="-342900">
              <a:buFont typeface="Wingdings" pitchFamily="2" charset="2"/>
              <a:buChar char="Ø"/>
            </a:pPr>
            <a:r>
              <a:rPr lang="en-US" sz="2000" dirty="0" smtClean="0"/>
              <a:t>Eliminates interior equilibrium</a:t>
            </a:r>
            <a:endParaRPr lang="en-US" sz="2000" i="1" u="sng" dirty="0" smtClean="0">
              <a:solidFill>
                <a:srgbClr val="00B050"/>
              </a:solidFill>
            </a:endParaRPr>
          </a:p>
          <a:p>
            <a:pPr marL="457200" indent="-457200">
              <a:buFont typeface="+mj-lt"/>
              <a:buAutoNum type="arabicPeriod"/>
            </a:pPr>
            <a:r>
              <a:rPr lang="en-US" sz="2400" dirty="0" smtClean="0"/>
              <a:t>Ruling implies </a:t>
            </a:r>
            <a:r>
              <a:rPr lang="en-US" sz="2400" i="1" dirty="0" smtClean="0">
                <a:solidFill>
                  <a:srgbClr val="00B050"/>
                </a:solidFill>
              </a:rPr>
              <a:t>p </a:t>
            </a:r>
            <a:r>
              <a:rPr lang="en-US" sz="2400" dirty="0">
                <a:solidFill>
                  <a:srgbClr val="00B050"/>
                </a:solidFill>
              </a:rPr>
              <a:t>= </a:t>
            </a:r>
            <a:r>
              <a:rPr lang="en-US" sz="2400" dirty="0" smtClean="0">
                <a:solidFill>
                  <a:srgbClr val="00B050"/>
                </a:solidFill>
              </a:rPr>
              <a:t>1 </a:t>
            </a:r>
            <a:r>
              <a:rPr lang="en-US" sz="2400" dirty="0" smtClean="0"/>
              <a:t>throughout.</a:t>
            </a:r>
          </a:p>
          <a:p>
            <a:pPr marL="742950" lvl="2" indent="-342900">
              <a:buFont typeface="Wingdings" pitchFamily="2" charset="2"/>
              <a:buChar char="Ø"/>
            </a:pPr>
            <a:r>
              <a:rPr lang="en-US" sz="2000" b="1" dirty="0" smtClean="0"/>
              <a:t>FATAL</a:t>
            </a:r>
            <a:r>
              <a:rPr lang="en-US" sz="2000" dirty="0" smtClean="0"/>
              <a:t>:  Exchange offers would always fail (not only in our model).</a:t>
            </a:r>
            <a:endParaRPr lang="en-US" sz="2000" i="1" u="sng" dirty="0">
              <a:solidFill>
                <a:srgbClr val="00B050"/>
              </a:solidFill>
            </a:endParaRPr>
          </a:p>
          <a:p>
            <a:pPr marL="0" indent="0">
              <a:buNone/>
            </a:pPr>
            <a:endParaRPr lang="en-US" sz="2400" dirty="0" smtClean="0"/>
          </a:p>
        </p:txBody>
      </p:sp>
    </p:spTree>
    <p:extLst>
      <p:ext uri="{BB962C8B-B14F-4D97-AF65-F5344CB8AC3E}">
        <p14:creationId xmlns:p14="http://schemas.microsoft.com/office/powerpoint/2010/main" val="585160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457200"/>
            <a:ext cx="7924800" cy="1143000"/>
          </a:xfrm>
        </p:spPr>
        <p:txBody>
          <a:bodyPr/>
          <a:lstStyle/>
          <a:p>
            <a:pPr algn="l"/>
            <a:r>
              <a:rPr lang="en-US" sz="3600" dirty="0">
                <a:solidFill>
                  <a:srgbClr val="C00000"/>
                </a:solidFill>
              </a:rPr>
              <a:t>S</a:t>
            </a:r>
            <a:r>
              <a:rPr lang="en-US" sz="3600" dirty="0" smtClean="0">
                <a:solidFill>
                  <a:srgbClr val="C00000"/>
                </a:solidFill>
              </a:rPr>
              <a:t>mart money is on interpretations 2 or 3</a:t>
            </a:r>
            <a:endParaRPr lang="en-US" sz="3600" i="1" dirty="0" smtClean="0">
              <a:solidFill>
                <a:srgbClr val="C00000"/>
              </a:solidFill>
            </a:endParaRPr>
          </a:p>
        </p:txBody>
      </p:sp>
      <p:sp>
        <p:nvSpPr>
          <p:cNvPr id="41986" name="Content Placeholder 2"/>
          <p:cNvSpPr>
            <a:spLocks noGrp="1"/>
          </p:cNvSpPr>
          <p:nvPr>
            <p:ph idx="1"/>
          </p:nvPr>
        </p:nvSpPr>
        <p:spPr>
          <a:xfrm>
            <a:off x="457200" y="1752600"/>
            <a:ext cx="8229600" cy="4572000"/>
          </a:xfrm>
        </p:spPr>
        <p:txBody>
          <a:bodyPr/>
          <a:lstStyle/>
          <a:p>
            <a:pPr marL="0" indent="0">
              <a:buNone/>
            </a:pPr>
            <a:r>
              <a:rPr lang="en-US" sz="2400" dirty="0" smtClean="0"/>
              <a:t>One bit of evidence: no change in pari passu boilerplate language in new </a:t>
            </a:r>
            <a:r>
              <a:rPr lang="en-US" sz="2400" dirty="0" smtClean="0"/>
              <a:t>sovereign bonds issued </a:t>
            </a:r>
            <a:r>
              <a:rPr lang="en-US" sz="2400" dirty="0" smtClean="0"/>
              <a:t>since the October 26 judgment (</a:t>
            </a:r>
            <a:r>
              <a:rPr lang="en-US" sz="2400" dirty="0" err="1" smtClean="0"/>
              <a:t>Mitu</a:t>
            </a:r>
            <a:r>
              <a:rPr lang="en-US" sz="2400" dirty="0" smtClean="0"/>
              <a:t> Gulati, courtesy of FT </a:t>
            </a:r>
            <a:r>
              <a:rPr lang="en-US" sz="2400" dirty="0" err="1" smtClean="0"/>
              <a:t>Alphaville</a:t>
            </a:r>
            <a:r>
              <a:rPr lang="en-US" sz="2400" dirty="0" smtClean="0"/>
              <a:t>, December 6).</a:t>
            </a:r>
          </a:p>
        </p:txBody>
      </p:sp>
    </p:spTree>
    <p:extLst>
      <p:ext uri="{BB962C8B-B14F-4D97-AF65-F5344CB8AC3E}">
        <p14:creationId xmlns:p14="http://schemas.microsoft.com/office/powerpoint/2010/main" val="137371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p:cNvSpPr>
          <p:nvPr/>
        </p:nvSpPr>
        <p:spPr bwMode="auto">
          <a:xfrm>
            <a:off x="457200" y="1371600"/>
            <a:ext cx="8229600" cy="4343400"/>
          </a:xfrm>
          <a:prstGeom prst="rect">
            <a:avLst/>
          </a:prstGeom>
          <a:noFill/>
          <a:ln w="9525">
            <a:noFill/>
            <a:miter lim="800000"/>
            <a:headEnd/>
            <a:tailEnd/>
          </a:ln>
        </p:spPr>
        <p:txBody>
          <a:bodyPr/>
          <a:lstStyle/>
          <a:p>
            <a:pPr marL="525463" indent="-525463">
              <a:spcBef>
                <a:spcPct val="40000"/>
              </a:spcBef>
              <a:buFont typeface="Arial" pitchFamily="34" charset="0"/>
              <a:buChar char="•"/>
            </a:pPr>
            <a:r>
              <a:rPr lang="en-US" sz="2400" u="none" dirty="0">
                <a:latin typeface="Calibri" pitchFamily="34" charset="0"/>
              </a:rPr>
              <a:t>This paper: focuses on explaining lack of collective action problem.</a:t>
            </a:r>
          </a:p>
          <a:p>
            <a:pPr marL="525463" indent="-525463">
              <a:spcBef>
                <a:spcPct val="40000"/>
              </a:spcBef>
              <a:buFont typeface="Arial" pitchFamily="34" charset="0"/>
              <a:buChar char="•"/>
            </a:pPr>
            <a:r>
              <a:rPr lang="en-US" sz="2400" u="none" dirty="0">
                <a:latin typeface="Calibri" pitchFamily="34" charset="0"/>
              </a:rPr>
              <a:t>Main story: take-it-or-leave-it debt exchanges proved to be an effective institution for dealing with collective action:</a:t>
            </a:r>
          </a:p>
          <a:p>
            <a:pPr marL="990600" lvl="1" indent="-285750">
              <a:spcBef>
                <a:spcPct val="40000"/>
              </a:spcBef>
              <a:buFont typeface="Wingdings" pitchFamily="2" charset="2"/>
              <a:buChar char="Ø"/>
            </a:pPr>
            <a:r>
              <a:rPr lang="en-US" sz="2400" u="none" dirty="0">
                <a:latin typeface="Calibri" pitchFamily="34" charset="0"/>
              </a:rPr>
              <a:t>Debtor country can avoid collective action problems even with plain exchange offer if offer is “good enough”.</a:t>
            </a:r>
          </a:p>
          <a:p>
            <a:pPr marL="990600" lvl="1" indent="-285750">
              <a:spcBef>
                <a:spcPct val="40000"/>
              </a:spcBef>
              <a:buFont typeface="Wingdings" pitchFamily="2" charset="2"/>
              <a:buChar char="Ø"/>
            </a:pPr>
            <a:r>
              <a:rPr lang="en-US" sz="2400" u="none" dirty="0">
                <a:latin typeface="Calibri" pitchFamily="34" charset="0"/>
              </a:rPr>
              <a:t>Two legal “innovations”: </a:t>
            </a:r>
            <a:r>
              <a:rPr lang="en-US" sz="2400" i="1" u="none" dirty="0">
                <a:solidFill>
                  <a:srgbClr val="C00000"/>
                </a:solidFill>
                <a:latin typeface="Calibri" pitchFamily="34" charset="0"/>
              </a:rPr>
              <a:t>minimum participation thresholds </a:t>
            </a:r>
            <a:r>
              <a:rPr lang="en-US" sz="2400" u="none" dirty="0">
                <a:latin typeface="Calibri" pitchFamily="34" charset="0"/>
              </a:rPr>
              <a:t>and </a:t>
            </a:r>
            <a:r>
              <a:rPr lang="en-US" sz="2400" i="1" u="none" dirty="0">
                <a:solidFill>
                  <a:srgbClr val="C00000"/>
                </a:solidFill>
                <a:latin typeface="Calibri" pitchFamily="34" charset="0"/>
              </a:rPr>
              <a:t>exit consents</a:t>
            </a:r>
            <a:r>
              <a:rPr lang="en-US" sz="2400" u="none" dirty="0">
                <a:latin typeface="Calibri" pitchFamily="34" charset="0"/>
              </a:rPr>
              <a:t> helped address coordination failures and remove low-participation </a:t>
            </a:r>
            <a:r>
              <a:rPr lang="en-US" sz="2400" u="none" dirty="0" err="1">
                <a:latin typeface="Calibri" pitchFamily="34" charset="0"/>
              </a:rPr>
              <a:t>equilibria</a:t>
            </a:r>
            <a:r>
              <a:rPr lang="en-US" sz="2400" u="none" dirty="0" smtClean="0">
                <a:latin typeface="Calibri" pitchFamily="34" charset="0"/>
              </a:rPr>
              <a:t>.</a:t>
            </a:r>
          </a:p>
          <a:p>
            <a:pPr marL="1504950" lvl="2" indent="-342900">
              <a:spcBef>
                <a:spcPct val="40000"/>
              </a:spcBef>
              <a:buFont typeface="Arial" pitchFamily="34" charset="0"/>
              <a:buChar char="•"/>
            </a:pPr>
            <a:r>
              <a:rPr lang="en-US" sz="2400" u="none" dirty="0" smtClean="0">
                <a:latin typeface="Calibri" pitchFamily="34" charset="0"/>
              </a:rPr>
              <a:t>Argentina, 2005 lacked </a:t>
            </a:r>
            <a:r>
              <a:rPr lang="en-US" sz="2400" u="none" dirty="0" smtClean="0">
                <a:latin typeface="Calibri" pitchFamily="34" charset="0"/>
              </a:rPr>
              <a:t>these </a:t>
            </a:r>
            <a:r>
              <a:rPr lang="en-US" sz="2400" u="none" dirty="0" smtClean="0">
                <a:latin typeface="Calibri" pitchFamily="34" charset="0"/>
              </a:rPr>
              <a:t>features</a:t>
            </a:r>
            <a:endParaRPr lang="en-US" sz="2400" u="none" dirty="0" smtClean="0">
              <a:latin typeface="Calibri" pitchFamily="34" charset="0"/>
            </a:endParaRPr>
          </a:p>
          <a:p>
            <a:pPr marL="990600" lvl="1" indent="-285750">
              <a:spcBef>
                <a:spcPct val="40000"/>
              </a:spcBef>
              <a:buFont typeface="Wingdings" pitchFamily="2" charset="2"/>
              <a:buChar char="Ø"/>
            </a:pPr>
            <a:endParaRPr lang="en-US" sz="2800" u="none" dirty="0">
              <a:latin typeface="Calibri" pitchFamily="34" charset="0"/>
            </a:endParaRPr>
          </a:p>
          <a:p>
            <a:pPr marL="990600" lvl="1" indent="-285750">
              <a:spcBef>
                <a:spcPct val="20000"/>
              </a:spcBef>
              <a:buFont typeface="Arial" pitchFamily="34" charset="0"/>
              <a:buChar char="–"/>
            </a:pPr>
            <a:endParaRPr lang="en-US" sz="2000" u="none" dirty="0">
              <a:latin typeface="Calibri" pitchFamily="34" charset="0"/>
            </a:endParaRPr>
          </a:p>
        </p:txBody>
      </p:sp>
      <p:sp>
        <p:nvSpPr>
          <p:cNvPr id="15361" name="Title 1"/>
          <p:cNvSpPr>
            <a:spLocks noGrp="1"/>
          </p:cNvSpPr>
          <p:nvPr>
            <p:ph type="title"/>
          </p:nvPr>
        </p:nvSpPr>
        <p:spPr/>
        <p:txBody>
          <a:bodyPr/>
          <a:lstStyle/>
          <a:p>
            <a:pPr algn="l"/>
            <a:r>
              <a:rPr lang="en-US" sz="3600" smtClean="0">
                <a:solidFill>
                  <a:srgbClr val="C00000"/>
                </a:solidFill>
              </a:rPr>
              <a:t>What happened?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l"/>
            <a:r>
              <a:rPr lang="en-US" sz="3600" smtClean="0">
                <a:solidFill>
                  <a:srgbClr val="C00000"/>
                </a:solidFill>
              </a:rPr>
              <a:t>Strategy of the paper</a:t>
            </a:r>
          </a:p>
        </p:txBody>
      </p:sp>
      <p:sp>
        <p:nvSpPr>
          <p:cNvPr id="17410" name="Content Placeholder 2"/>
          <p:cNvSpPr>
            <a:spLocks noGrp="1"/>
          </p:cNvSpPr>
          <p:nvPr>
            <p:ph idx="1"/>
          </p:nvPr>
        </p:nvSpPr>
        <p:spPr>
          <a:xfrm>
            <a:off x="457200" y="1371600"/>
            <a:ext cx="8458200" cy="4525963"/>
          </a:xfrm>
        </p:spPr>
        <p:txBody>
          <a:bodyPr/>
          <a:lstStyle/>
          <a:p>
            <a:pPr marL="609600" indent="-609600">
              <a:tabLst>
                <a:tab pos="450850" algn="l"/>
              </a:tabLst>
            </a:pPr>
            <a:r>
              <a:rPr lang="en-US" sz="2400" dirty="0" smtClean="0"/>
              <a:t>Take the simplest coordination game that can </a:t>
            </a:r>
            <a:r>
              <a:rPr lang="en-US" sz="2400" dirty="0" err="1" smtClean="0"/>
              <a:t>rationalise</a:t>
            </a:r>
            <a:r>
              <a:rPr lang="en-US" sz="2400" dirty="0" smtClean="0"/>
              <a:t> the initial fear</a:t>
            </a:r>
          </a:p>
          <a:p>
            <a:pPr marL="609600" indent="-609600">
              <a:tabLst>
                <a:tab pos="450850" algn="l"/>
              </a:tabLst>
            </a:pPr>
            <a:r>
              <a:rPr lang="en-US" sz="2400" dirty="0" smtClean="0"/>
              <a:t>Interpret two types of collective action problems in this framework:</a:t>
            </a:r>
          </a:p>
          <a:p>
            <a:pPr marL="1163638" lvl="1" indent="-533400">
              <a:buFont typeface="Arial" pitchFamily="34" charset="0"/>
              <a:buAutoNum type="arabicPeriod"/>
              <a:tabLst>
                <a:tab pos="450850" algn="l"/>
              </a:tabLst>
            </a:pPr>
            <a:r>
              <a:rPr lang="en-US" sz="2000" dirty="0" smtClean="0"/>
              <a:t>Holdout problem: creditors have incentive to not participate </a:t>
            </a:r>
            <a:r>
              <a:rPr lang="en-US" sz="2000" dirty="0" smtClean="0"/>
              <a:t>(“hold out”), </a:t>
            </a:r>
            <a:r>
              <a:rPr lang="en-US" sz="2000" dirty="0" smtClean="0"/>
              <a:t>regardless of what others do</a:t>
            </a:r>
            <a:r>
              <a:rPr lang="en-US" sz="2000" dirty="0" smtClean="0"/>
              <a:t>.</a:t>
            </a:r>
          </a:p>
          <a:p>
            <a:pPr marL="1620838" lvl="2" indent="-457200">
              <a:buSzPct val="80000"/>
              <a:buFontTx/>
              <a:buChar char="•"/>
              <a:tabLst>
                <a:tab pos="450850" algn="l"/>
              </a:tabLst>
            </a:pPr>
            <a:r>
              <a:rPr lang="en-US" sz="2000" dirty="0" smtClean="0"/>
              <a:t>A unique equilibrium low participation equilibrium</a:t>
            </a:r>
          </a:p>
          <a:p>
            <a:pPr marL="1163638" lvl="1" indent="-533400">
              <a:buFont typeface="Arial" pitchFamily="34" charset="0"/>
              <a:buAutoNum type="arabicPeriod"/>
              <a:tabLst>
                <a:tab pos="450850" algn="l"/>
              </a:tabLst>
            </a:pPr>
            <a:r>
              <a:rPr lang="en-US" sz="2400" dirty="0" smtClean="0"/>
              <a:t>“</a:t>
            </a:r>
            <a:r>
              <a:rPr lang="en-US" sz="2000" dirty="0" smtClean="0"/>
              <a:t>Pure” coordination failure: creditors are reluctant to accept restructuring for fear that participation will be too low to restore solvency</a:t>
            </a:r>
            <a:r>
              <a:rPr lang="en-US" sz="2000" i="1" dirty="0" smtClean="0"/>
              <a:t> </a:t>
            </a:r>
          </a:p>
          <a:p>
            <a:pPr marL="1620838" lvl="2" indent="-457200">
              <a:buSzPct val="80000"/>
              <a:buFontTx/>
              <a:buChar char="•"/>
              <a:tabLst>
                <a:tab pos="450850" algn="l"/>
              </a:tabLst>
            </a:pPr>
            <a:r>
              <a:rPr lang="en-US" sz="2000" dirty="0" smtClean="0"/>
              <a:t>A </a:t>
            </a:r>
            <a:r>
              <a:rPr lang="en-US" sz="2000" dirty="0" smtClean="0"/>
              <a:t>situation of multiple (low-high participation) </a:t>
            </a:r>
            <a:r>
              <a:rPr lang="en-US" sz="2000" dirty="0" err="1" smtClean="0"/>
              <a:t>equilibria</a:t>
            </a:r>
            <a:endParaRPr lang="en-US" sz="2000" dirty="0" smtClean="0"/>
          </a:p>
          <a:p>
            <a:pPr marL="609600" indent="-609600">
              <a:tabLst>
                <a:tab pos="450850" algn="l"/>
              </a:tabLst>
            </a:pPr>
            <a:r>
              <a:rPr lang="en-US" sz="2400" dirty="0" smtClean="0"/>
              <a:t>Ask how existence of these </a:t>
            </a:r>
            <a:r>
              <a:rPr lang="en-US" sz="2400" dirty="0" err="1" smtClean="0"/>
              <a:t>equilibria</a:t>
            </a:r>
            <a:r>
              <a:rPr lang="en-US" sz="2400" dirty="0" smtClean="0"/>
              <a:t> are affected by quality of offer and legal innovations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l"/>
            <a:r>
              <a:rPr lang="en-US" sz="3600" dirty="0" smtClean="0">
                <a:solidFill>
                  <a:srgbClr val="C00000"/>
                </a:solidFill>
              </a:rPr>
              <a:t>A Simple Model</a:t>
            </a:r>
          </a:p>
        </p:txBody>
      </p:sp>
      <p:sp>
        <p:nvSpPr>
          <p:cNvPr id="3" name="Content Placeholder 2"/>
          <p:cNvSpPr>
            <a:spLocks noGrp="1"/>
          </p:cNvSpPr>
          <p:nvPr>
            <p:ph idx="1"/>
          </p:nvPr>
        </p:nvSpPr>
        <p:spPr>
          <a:xfrm>
            <a:off x="457200" y="1295400"/>
            <a:ext cx="8229600" cy="5257800"/>
          </a:xfrm>
        </p:spPr>
        <p:txBody>
          <a:bodyPr>
            <a:normAutofit fontScale="92500"/>
          </a:bodyPr>
          <a:lstStyle/>
          <a:p>
            <a:pPr>
              <a:lnSpc>
                <a:spcPct val="90000"/>
              </a:lnSpc>
            </a:pPr>
            <a:r>
              <a:rPr lang="en-US" sz="2600" dirty="0"/>
              <a:t>S</a:t>
            </a:r>
            <a:r>
              <a:rPr lang="en-US" sz="2600" dirty="0" smtClean="0"/>
              <a:t>tatic coordination </a:t>
            </a:r>
            <a:r>
              <a:rPr lang="en-US" sz="2600" dirty="0" smtClean="0"/>
              <a:t>game among atomistic creditors distributed on </a:t>
            </a:r>
            <a:r>
              <a:rPr lang="en-US" sz="2600" dirty="0" smtClean="0">
                <a:solidFill>
                  <a:srgbClr val="00B050"/>
                </a:solidFill>
              </a:rPr>
              <a:t>[0; 1]</a:t>
            </a:r>
            <a:r>
              <a:rPr lang="en-US" sz="2600" dirty="0" smtClean="0"/>
              <a:t>, each holding a bond with face value 1.</a:t>
            </a:r>
          </a:p>
          <a:p>
            <a:pPr>
              <a:lnSpc>
                <a:spcPct val="90000"/>
              </a:lnSpc>
              <a:spcBef>
                <a:spcPts val="800"/>
              </a:spcBef>
            </a:pPr>
            <a:r>
              <a:rPr lang="en-US" sz="2600" dirty="0" smtClean="0"/>
              <a:t>Country </a:t>
            </a:r>
            <a:r>
              <a:rPr lang="en-US" sz="2600" i="1" dirty="0" smtClean="0">
                <a:solidFill>
                  <a:srgbClr val="C00000"/>
                </a:solidFill>
              </a:rPr>
              <a:t>is able to </a:t>
            </a:r>
            <a:r>
              <a:rPr lang="en-US" sz="2600" dirty="0" smtClean="0"/>
              <a:t>repay at most </a:t>
            </a:r>
            <a:r>
              <a:rPr lang="en-US" sz="2600" i="1" dirty="0" smtClean="0">
                <a:solidFill>
                  <a:srgbClr val="00B050"/>
                </a:solidFill>
              </a:rPr>
              <a:t>1 - </a:t>
            </a:r>
            <a:r>
              <a:rPr lang="en-US" sz="2600" i="1" u="sng" dirty="0" smtClean="0">
                <a:solidFill>
                  <a:srgbClr val="00B050"/>
                </a:solidFill>
              </a:rPr>
              <a:t>h</a:t>
            </a:r>
            <a:r>
              <a:rPr lang="en-US" sz="2600" dirty="0" smtClean="0"/>
              <a:t>, but </a:t>
            </a:r>
            <a:r>
              <a:rPr lang="en-US" sz="2600" i="1" dirty="0" smtClean="0">
                <a:solidFill>
                  <a:srgbClr val="C00000"/>
                </a:solidFill>
              </a:rPr>
              <a:t>is willing to </a:t>
            </a:r>
            <a:r>
              <a:rPr lang="en-US" sz="2600" dirty="0" smtClean="0"/>
              <a:t>offer 	</a:t>
            </a:r>
            <a:r>
              <a:rPr lang="en-US" sz="2600" i="1" dirty="0" smtClean="0">
                <a:solidFill>
                  <a:srgbClr val="00B050"/>
                </a:solidFill>
              </a:rPr>
              <a:t>1 –h </a:t>
            </a:r>
            <a:r>
              <a:rPr lang="en-US" sz="2600" dirty="0" smtClean="0"/>
              <a:t>(a take-it-or-leave-it offer), where </a:t>
            </a:r>
            <a:r>
              <a:rPr lang="en-US" sz="2600" i="1" dirty="0" smtClean="0">
                <a:solidFill>
                  <a:srgbClr val="00B050"/>
                </a:solidFill>
              </a:rPr>
              <a:t>h &gt; </a:t>
            </a:r>
            <a:r>
              <a:rPr lang="en-US" sz="2600" i="1" u="sng" dirty="0" smtClean="0">
                <a:solidFill>
                  <a:srgbClr val="00B050"/>
                </a:solidFill>
              </a:rPr>
              <a:t>h</a:t>
            </a:r>
            <a:r>
              <a:rPr lang="en-US" sz="2600" dirty="0" smtClean="0"/>
              <a:t>.</a:t>
            </a:r>
          </a:p>
          <a:p>
            <a:pPr>
              <a:lnSpc>
                <a:spcPct val="90000"/>
              </a:lnSpc>
              <a:spcBef>
                <a:spcPts val="800"/>
              </a:spcBef>
            </a:pPr>
            <a:r>
              <a:rPr lang="en-US" sz="2600" dirty="0" smtClean="0"/>
              <a:t>Creditors can either participate in the exchange or </a:t>
            </a:r>
            <a:r>
              <a:rPr lang="en-US" sz="2600" dirty="0" smtClean="0"/>
              <a:t>hold out</a:t>
            </a:r>
            <a:endParaRPr lang="en-US" sz="2600" dirty="0"/>
          </a:p>
          <a:p>
            <a:pPr>
              <a:lnSpc>
                <a:spcPct val="90000"/>
              </a:lnSpc>
              <a:spcBef>
                <a:spcPts val="800"/>
              </a:spcBef>
            </a:pPr>
            <a:r>
              <a:rPr lang="en-US" sz="2600" dirty="0" smtClean="0"/>
              <a:t>With probability </a:t>
            </a:r>
            <a:r>
              <a:rPr lang="en-US" sz="2600" i="1" dirty="0" smtClean="0">
                <a:solidFill>
                  <a:srgbClr val="00B050"/>
                </a:solidFill>
              </a:rPr>
              <a:t>p </a:t>
            </a:r>
            <a:r>
              <a:rPr lang="en-US" sz="2600" dirty="0" smtClean="0"/>
              <a:t>holdouts receive some payoff; </a:t>
            </a:r>
            <a:r>
              <a:rPr lang="en-US" sz="2600" i="1" dirty="0" smtClean="0">
                <a:solidFill>
                  <a:srgbClr val="00B050"/>
                </a:solidFill>
              </a:rPr>
              <a:t>0</a:t>
            </a:r>
            <a:r>
              <a:rPr lang="en-US" sz="2600" dirty="0" smtClean="0"/>
              <a:t> otherwise. </a:t>
            </a:r>
            <a:r>
              <a:rPr lang="en-US" sz="2600" dirty="0"/>
              <a:t>All holdouts assumed to fail or succeed jointly</a:t>
            </a:r>
            <a:r>
              <a:rPr lang="en-US" sz="2600" dirty="0" smtClean="0"/>
              <a:t>.</a:t>
            </a:r>
            <a:endParaRPr lang="en-US" sz="2600" dirty="0" smtClean="0"/>
          </a:p>
          <a:p>
            <a:pPr>
              <a:lnSpc>
                <a:spcPct val="90000"/>
              </a:lnSpc>
              <a:spcBef>
                <a:spcPts val="800"/>
              </a:spcBef>
            </a:pPr>
            <a:r>
              <a:rPr lang="en-US" sz="2600" dirty="0" smtClean="0"/>
              <a:t>Payoffs of participant and holdouts depend on </a:t>
            </a:r>
            <a:r>
              <a:rPr lang="en-US" sz="2600" dirty="0" smtClean="0"/>
              <a:t>offer </a:t>
            </a:r>
            <a:r>
              <a:rPr lang="en-US" sz="2600" i="1" dirty="0">
                <a:solidFill>
                  <a:srgbClr val="00B050"/>
                </a:solidFill>
              </a:rPr>
              <a:t>1 –h </a:t>
            </a:r>
            <a:r>
              <a:rPr lang="en-US" sz="2600" dirty="0"/>
              <a:t>and</a:t>
            </a:r>
            <a:r>
              <a:rPr lang="en-US" sz="2600" i="1" dirty="0" smtClean="0">
                <a:solidFill>
                  <a:srgbClr val="00B050"/>
                </a:solidFill>
              </a:rPr>
              <a:t> </a:t>
            </a:r>
            <a:r>
              <a:rPr lang="en-US" sz="2600" dirty="0" smtClean="0"/>
              <a:t>participation level </a:t>
            </a:r>
            <a:r>
              <a:rPr lang="en-US" sz="2600" i="1" dirty="0" smtClean="0">
                <a:solidFill>
                  <a:srgbClr val="00B050"/>
                </a:solidFill>
              </a:rPr>
              <a:t>s </a:t>
            </a:r>
            <a:r>
              <a:rPr lang="el-GR" sz="2600" dirty="0" smtClean="0">
                <a:solidFill>
                  <a:srgbClr val="00B050"/>
                </a:solidFill>
              </a:rPr>
              <a:t>ϵ</a:t>
            </a:r>
            <a:r>
              <a:rPr lang="en-US" sz="2600" dirty="0" smtClean="0">
                <a:solidFill>
                  <a:srgbClr val="00B050"/>
                </a:solidFill>
              </a:rPr>
              <a:t>[0</a:t>
            </a:r>
            <a:r>
              <a:rPr lang="en-US" sz="2600" dirty="0">
                <a:solidFill>
                  <a:srgbClr val="00B050"/>
                </a:solidFill>
              </a:rPr>
              <a:t>; </a:t>
            </a:r>
            <a:r>
              <a:rPr lang="en-US" sz="2600" dirty="0" smtClean="0">
                <a:solidFill>
                  <a:srgbClr val="00B050"/>
                </a:solidFill>
              </a:rPr>
              <a:t>1]</a:t>
            </a:r>
            <a:r>
              <a:rPr lang="en-US" sz="2600" dirty="0" smtClean="0"/>
              <a:t>. Distinguish three situations.</a:t>
            </a:r>
            <a:endParaRPr lang="en-US" sz="2600" dirty="0" smtClean="0"/>
          </a:p>
          <a:p>
            <a:pPr marL="914400" lvl="1" indent="-457200">
              <a:lnSpc>
                <a:spcPct val="90000"/>
              </a:lnSpc>
              <a:spcBef>
                <a:spcPts val="800"/>
              </a:spcBef>
              <a:buFont typeface="+mj-lt"/>
              <a:buAutoNum type="arabicPeriod"/>
            </a:pPr>
            <a:r>
              <a:rPr lang="en-US" sz="2400" dirty="0" smtClean="0"/>
              <a:t>“Exchange succeeds”: few holdouts, efficient. </a:t>
            </a:r>
          </a:p>
          <a:p>
            <a:pPr marL="914400" lvl="1" indent="-457200">
              <a:lnSpc>
                <a:spcPct val="90000"/>
              </a:lnSpc>
              <a:buFont typeface="+mj-lt"/>
              <a:buAutoNum type="arabicPeriod"/>
            </a:pPr>
            <a:r>
              <a:rPr lang="en-US" sz="2400" dirty="0"/>
              <a:t>E</a:t>
            </a:r>
            <a:r>
              <a:rPr lang="en-US" sz="2400" dirty="0" smtClean="0"/>
              <a:t>xchange goes ahead but with many holdouts whose presence generates an economic loss</a:t>
            </a:r>
          </a:p>
          <a:p>
            <a:pPr marL="914400" lvl="1" indent="-457200">
              <a:lnSpc>
                <a:spcPct val="90000"/>
              </a:lnSpc>
              <a:buFont typeface="+mj-lt"/>
              <a:buAutoNum type="arabicPeriod"/>
            </a:pPr>
            <a:r>
              <a:rPr lang="en-US" sz="2400" dirty="0" smtClean="0"/>
              <a:t>“Exchange </a:t>
            </a:r>
            <a:r>
              <a:rPr lang="en-US" sz="2400" dirty="0"/>
              <a:t>fails”: participation so low that exchange </a:t>
            </a:r>
            <a:r>
              <a:rPr lang="en-US" sz="2400" dirty="0" smtClean="0"/>
              <a:t>called off.</a:t>
            </a:r>
            <a:endParaRPr lang="en-US" sz="2400" i="1" dirty="0" smtClean="0"/>
          </a:p>
        </p:txBody>
      </p:sp>
    </p:spTree>
    <p:extLst>
      <p:ext uri="{BB962C8B-B14F-4D97-AF65-F5344CB8AC3E}">
        <p14:creationId xmlns:p14="http://schemas.microsoft.com/office/powerpoint/2010/main" val="204738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81000"/>
            <a:ext cx="8229600" cy="1143000"/>
          </a:xfrm>
        </p:spPr>
        <p:txBody>
          <a:bodyPr/>
          <a:lstStyle/>
          <a:p>
            <a:pPr algn="l"/>
            <a:r>
              <a:rPr lang="en-US" sz="3600" dirty="0" smtClean="0">
                <a:solidFill>
                  <a:srgbClr val="C00000"/>
                </a:solidFill>
              </a:rPr>
              <a:t>High participation: </a:t>
            </a:r>
            <a:r>
              <a:rPr lang="en-US" sz="3600" dirty="0" smtClean="0">
                <a:solidFill>
                  <a:srgbClr val="C00000"/>
                </a:solidFill>
              </a:rPr>
              <a:t>“exchange succeeds”</a:t>
            </a:r>
            <a:endParaRPr lang="en-US" sz="3600" dirty="0" smtClean="0">
              <a:solidFill>
                <a:srgbClr val="C00000"/>
              </a:solidFill>
            </a:endParaRPr>
          </a:p>
        </p:txBody>
      </p:sp>
      <p:sp>
        <p:nvSpPr>
          <p:cNvPr id="3" name="Content Placeholder 2"/>
          <p:cNvSpPr>
            <a:spLocks noGrp="1"/>
          </p:cNvSpPr>
          <p:nvPr>
            <p:ph idx="1"/>
          </p:nvPr>
        </p:nvSpPr>
        <p:spPr>
          <a:xfrm>
            <a:off x="457200" y="1600200"/>
            <a:ext cx="7924800" cy="4800600"/>
          </a:xfrm>
        </p:spPr>
        <p:txBody>
          <a:bodyPr>
            <a:normAutofit/>
          </a:bodyPr>
          <a:lstStyle/>
          <a:p>
            <a:pPr>
              <a:lnSpc>
                <a:spcPct val="90000"/>
              </a:lnSpc>
            </a:pPr>
            <a:r>
              <a:rPr lang="en-US" sz="2400" dirty="0" smtClean="0"/>
              <a:t>Intuition: most exchanges since mid-1990s.</a:t>
            </a:r>
          </a:p>
          <a:p>
            <a:pPr>
              <a:lnSpc>
                <a:spcPct val="90000"/>
              </a:lnSpc>
              <a:spcBef>
                <a:spcPts val="800"/>
              </a:spcBef>
            </a:pPr>
            <a:r>
              <a:rPr lang="en-US" sz="2400" dirty="0" smtClean="0"/>
              <a:t>Defining characteristics: </a:t>
            </a:r>
          </a:p>
          <a:p>
            <a:pPr marL="857250" lvl="1" indent="-457200">
              <a:lnSpc>
                <a:spcPct val="90000"/>
              </a:lnSpc>
              <a:spcBef>
                <a:spcPts val="800"/>
              </a:spcBef>
              <a:buFont typeface="+mj-lt"/>
              <a:buAutoNum type="arabicPeriod"/>
            </a:pPr>
            <a:r>
              <a:rPr lang="en-US" sz="2400" dirty="0"/>
              <a:t>T</a:t>
            </a:r>
            <a:r>
              <a:rPr lang="en-US" sz="2400" dirty="0" smtClean="0"/>
              <a:t>here </a:t>
            </a:r>
            <a:r>
              <a:rPr lang="en-US" sz="2400" dirty="0" smtClean="0"/>
              <a:t>are enough resources to </a:t>
            </a:r>
            <a:r>
              <a:rPr lang="en-US" sz="2400" dirty="0" smtClean="0"/>
              <a:t>pay both participants and to repay holdouts in full (if they succeed). Hence</a:t>
            </a:r>
            <a:r>
              <a:rPr lang="en-US" sz="2400" dirty="0"/>
              <a:t>: participants get </a:t>
            </a:r>
            <a:r>
              <a:rPr lang="en-US" sz="2400" dirty="0">
                <a:solidFill>
                  <a:srgbClr val="00B050"/>
                </a:solidFill>
              </a:rPr>
              <a:t>1</a:t>
            </a:r>
            <a:r>
              <a:rPr lang="en-US" sz="2400" i="1" dirty="0">
                <a:solidFill>
                  <a:srgbClr val="00B050"/>
                </a:solidFill>
              </a:rPr>
              <a:t> – </a:t>
            </a:r>
            <a:r>
              <a:rPr lang="en-US" sz="2400" i="1" dirty="0" smtClean="0">
                <a:solidFill>
                  <a:srgbClr val="00B050"/>
                </a:solidFill>
              </a:rPr>
              <a:t>h</a:t>
            </a:r>
            <a:r>
              <a:rPr lang="en-US" sz="2400" dirty="0" smtClean="0"/>
              <a:t>;</a:t>
            </a:r>
            <a:r>
              <a:rPr lang="en-US" sz="2400" dirty="0" smtClean="0">
                <a:solidFill>
                  <a:srgbClr val="00B050"/>
                </a:solidFill>
              </a:rPr>
              <a:t> </a:t>
            </a:r>
            <a:r>
              <a:rPr lang="en-US" sz="2400" dirty="0" smtClean="0"/>
              <a:t>holdouts </a:t>
            </a:r>
            <a:r>
              <a:rPr lang="en-US" sz="2400" dirty="0"/>
              <a:t>get </a:t>
            </a:r>
            <a:r>
              <a:rPr lang="en-US" sz="2400" dirty="0">
                <a:solidFill>
                  <a:srgbClr val="00B050"/>
                </a:solidFill>
              </a:rPr>
              <a:t>1</a:t>
            </a:r>
            <a:r>
              <a:rPr lang="en-US" sz="2400" dirty="0"/>
              <a:t> with probability </a:t>
            </a:r>
            <a:r>
              <a:rPr lang="en-US" sz="2400" i="1" dirty="0">
                <a:solidFill>
                  <a:srgbClr val="00B050"/>
                </a:solidFill>
              </a:rPr>
              <a:t>p</a:t>
            </a:r>
            <a:r>
              <a:rPr lang="en-US" sz="2400" dirty="0"/>
              <a:t>; </a:t>
            </a:r>
            <a:r>
              <a:rPr lang="en-US" sz="2400" i="1" dirty="0">
                <a:solidFill>
                  <a:srgbClr val="00B050"/>
                </a:solidFill>
              </a:rPr>
              <a:t>0</a:t>
            </a:r>
            <a:r>
              <a:rPr lang="en-US" sz="2400" dirty="0"/>
              <a:t> </a:t>
            </a:r>
            <a:r>
              <a:rPr lang="en-US" sz="2400" dirty="0" smtClean="0"/>
              <a:t>otherwise</a:t>
            </a:r>
            <a:r>
              <a:rPr lang="en-US" sz="2400" dirty="0"/>
              <a:t>.</a:t>
            </a:r>
            <a:r>
              <a:rPr lang="en-US" sz="2400" dirty="0" smtClean="0"/>
              <a:t> </a:t>
            </a:r>
            <a:endParaRPr lang="en-US" sz="2400" dirty="0" smtClean="0"/>
          </a:p>
          <a:p>
            <a:pPr marL="857250" lvl="1" indent="-457200">
              <a:lnSpc>
                <a:spcPct val="90000"/>
              </a:lnSpc>
              <a:spcBef>
                <a:spcPts val="800"/>
              </a:spcBef>
              <a:buFont typeface="+mj-lt"/>
              <a:buAutoNum type="arabicPeriod"/>
            </a:pPr>
            <a:r>
              <a:rPr lang="en-US" sz="2400" dirty="0" smtClean="0"/>
              <a:t>Presence of holdouts does not imply efficiency losses: country can distribute up to </a:t>
            </a:r>
            <a:r>
              <a:rPr lang="en-US" sz="2400" dirty="0" smtClean="0">
                <a:solidFill>
                  <a:srgbClr val="00B050"/>
                </a:solidFill>
              </a:rPr>
              <a:t>1</a:t>
            </a:r>
            <a:r>
              <a:rPr lang="en-US" sz="2400" i="1" dirty="0" smtClean="0">
                <a:solidFill>
                  <a:srgbClr val="00B050"/>
                </a:solidFill>
              </a:rPr>
              <a:t> – </a:t>
            </a:r>
            <a:r>
              <a:rPr lang="en-US" sz="2400" i="1" u="sng" dirty="0" smtClean="0">
                <a:solidFill>
                  <a:srgbClr val="00B050"/>
                </a:solidFill>
              </a:rPr>
              <a:t>h</a:t>
            </a:r>
            <a:r>
              <a:rPr lang="en-US" sz="2400" dirty="0" smtClean="0">
                <a:solidFill>
                  <a:srgbClr val="00B050"/>
                </a:solidFill>
              </a:rPr>
              <a:t> </a:t>
            </a:r>
            <a:endParaRPr lang="en-US" sz="2400" dirty="0" smtClean="0"/>
          </a:p>
          <a:p>
            <a:pPr>
              <a:lnSpc>
                <a:spcPct val="90000"/>
              </a:lnSpc>
              <a:spcBef>
                <a:spcPts val="800"/>
              </a:spcBef>
            </a:pPr>
            <a:r>
              <a:rPr lang="en-US" sz="2400" dirty="0" smtClean="0"/>
              <a:t>For this to work, </a:t>
            </a:r>
            <a:r>
              <a:rPr lang="en-US" sz="2400" i="1" dirty="0" smtClean="0">
                <a:solidFill>
                  <a:srgbClr val="00B050"/>
                </a:solidFill>
              </a:rPr>
              <a:t>s </a:t>
            </a:r>
            <a:r>
              <a:rPr lang="en-US" sz="2400" dirty="0" smtClean="0"/>
              <a:t>must be high enough such that:</a:t>
            </a:r>
          </a:p>
          <a:p>
            <a:pPr marL="0" indent="0" algn="ctr">
              <a:lnSpc>
                <a:spcPct val="90000"/>
              </a:lnSpc>
              <a:buNone/>
            </a:pPr>
            <a:r>
              <a:rPr lang="en-US" sz="2400" dirty="0" smtClean="0"/>
              <a:t> </a:t>
            </a:r>
            <a:r>
              <a:rPr lang="en-US" sz="2400" i="1" dirty="0" smtClean="0">
                <a:solidFill>
                  <a:srgbClr val="00B050"/>
                </a:solidFill>
              </a:rPr>
              <a:t>s</a:t>
            </a:r>
            <a:r>
              <a:rPr lang="en-US" sz="2400" dirty="0" smtClean="0">
                <a:solidFill>
                  <a:srgbClr val="00B050"/>
                </a:solidFill>
              </a:rPr>
              <a:t>(1</a:t>
            </a:r>
            <a:r>
              <a:rPr lang="en-US" sz="2400" i="1" dirty="0" smtClean="0">
                <a:solidFill>
                  <a:srgbClr val="00B050"/>
                </a:solidFill>
              </a:rPr>
              <a:t> </a:t>
            </a:r>
            <a:r>
              <a:rPr lang="en-US" sz="2400" i="1" dirty="0">
                <a:solidFill>
                  <a:srgbClr val="00B050"/>
                </a:solidFill>
              </a:rPr>
              <a:t>– </a:t>
            </a:r>
            <a:r>
              <a:rPr lang="en-US" sz="2400" i="1" dirty="0" smtClean="0">
                <a:solidFill>
                  <a:srgbClr val="00B050"/>
                </a:solidFill>
              </a:rPr>
              <a:t>h</a:t>
            </a:r>
            <a:r>
              <a:rPr lang="en-US" sz="2400" dirty="0" smtClean="0">
                <a:solidFill>
                  <a:srgbClr val="00B050"/>
                </a:solidFill>
              </a:rPr>
              <a:t>)+1</a:t>
            </a:r>
            <a:r>
              <a:rPr lang="en-US" sz="2400" i="1" dirty="0">
                <a:solidFill>
                  <a:srgbClr val="00B050"/>
                </a:solidFill>
              </a:rPr>
              <a:t> – </a:t>
            </a:r>
            <a:r>
              <a:rPr lang="en-US" sz="2400" i="1" dirty="0" smtClean="0">
                <a:solidFill>
                  <a:srgbClr val="00B050"/>
                </a:solidFill>
              </a:rPr>
              <a:t>s </a:t>
            </a:r>
            <a:r>
              <a:rPr lang="en-US" sz="2400" dirty="0" smtClean="0">
                <a:solidFill>
                  <a:srgbClr val="00B050"/>
                </a:solidFill>
              </a:rPr>
              <a:t>&lt; </a:t>
            </a:r>
            <a:r>
              <a:rPr lang="en-US" sz="2400" i="1" u="sng" dirty="0" smtClean="0">
                <a:solidFill>
                  <a:srgbClr val="00B050"/>
                </a:solidFill>
              </a:rPr>
              <a:t>h</a:t>
            </a:r>
            <a:r>
              <a:rPr lang="en-US" sz="2400" dirty="0">
                <a:solidFill>
                  <a:srgbClr val="00B050"/>
                </a:solidFill>
              </a:rPr>
              <a:t> </a:t>
            </a:r>
            <a:endParaRPr lang="en-US" sz="2400" dirty="0" smtClean="0">
              <a:solidFill>
                <a:srgbClr val="00B050"/>
              </a:solidFill>
            </a:endParaRPr>
          </a:p>
          <a:p>
            <a:pPr marL="0" indent="0" algn="ctr">
              <a:lnSpc>
                <a:spcPct val="90000"/>
              </a:lnSpc>
              <a:buNone/>
            </a:pPr>
            <a:r>
              <a:rPr lang="en-US" sz="2400" dirty="0" smtClean="0"/>
              <a:t>or equivalently,  </a:t>
            </a:r>
            <a:r>
              <a:rPr lang="en-US" sz="2400" i="1" dirty="0" smtClean="0">
                <a:solidFill>
                  <a:srgbClr val="00B050"/>
                </a:solidFill>
              </a:rPr>
              <a:t>s</a:t>
            </a:r>
            <a:r>
              <a:rPr lang="en-US" sz="2400" dirty="0" smtClean="0">
                <a:solidFill>
                  <a:srgbClr val="00B050"/>
                </a:solidFill>
              </a:rPr>
              <a:t> ≥</a:t>
            </a:r>
            <a:r>
              <a:rPr lang="en-US" sz="2400" i="1" dirty="0" smtClean="0">
                <a:solidFill>
                  <a:srgbClr val="00B050"/>
                </a:solidFill>
              </a:rPr>
              <a:t> h</a:t>
            </a:r>
            <a:r>
              <a:rPr lang="en-US" sz="2400" dirty="0" smtClean="0">
                <a:solidFill>
                  <a:srgbClr val="00B050"/>
                </a:solidFill>
              </a:rPr>
              <a:t>/</a:t>
            </a:r>
            <a:r>
              <a:rPr lang="en-US" sz="2400" i="1" u="sng" dirty="0" smtClean="0">
                <a:solidFill>
                  <a:srgbClr val="00B050"/>
                </a:solidFill>
              </a:rPr>
              <a:t>h</a:t>
            </a:r>
          </a:p>
        </p:txBody>
      </p:sp>
    </p:spTree>
    <p:extLst>
      <p:ext uri="{BB962C8B-B14F-4D97-AF65-F5344CB8AC3E}">
        <p14:creationId xmlns:p14="http://schemas.microsoft.com/office/powerpoint/2010/main" val="4272250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81000"/>
            <a:ext cx="8229600" cy="1143000"/>
          </a:xfrm>
        </p:spPr>
        <p:txBody>
          <a:bodyPr/>
          <a:lstStyle/>
          <a:p>
            <a:pPr algn="l"/>
            <a:r>
              <a:rPr lang="en-US" sz="3600" dirty="0" smtClean="0">
                <a:solidFill>
                  <a:srgbClr val="C00000"/>
                </a:solidFill>
              </a:rPr>
              <a:t>Low participation: “exchange fails”</a:t>
            </a:r>
            <a:endParaRPr lang="en-US" sz="3600" dirty="0" smtClean="0">
              <a:solidFill>
                <a:srgbClr val="C00000"/>
              </a:solidFill>
            </a:endParaRPr>
          </a:p>
        </p:txBody>
      </p:sp>
      <p:sp>
        <p:nvSpPr>
          <p:cNvPr id="3" name="Content Placeholder 2"/>
          <p:cNvSpPr>
            <a:spLocks noGrp="1"/>
          </p:cNvSpPr>
          <p:nvPr>
            <p:ph idx="1"/>
          </p:nvPr>
        </p:nvSpPr>
        <p:spPr>
          <a:xfrm>
            <a:off x="457200" y="1524000"/>
            <a:ext cx="8229600" cy="4800600"/>
          </a:xfrm>
        </p:spPr>
        <p:txBody>
          <a:bodyPr>
            <a:normAutofit/>
          </a:bodyPr>
          <a:lstStyle/>
          <a:p>
            <a:pPr>
              <a:lnSpc>
                <a:spcPct val="90000"/>
              </a:lnSpc>
              <a:spcBef>
                <a:spcPts val="800"/>
              </a:spcBef>
            </a:pPr>
            <a:r>
              <a:rPr lang="en-US" sz="2400" dirty="0" smtClean="0"/>
              <a:t>Intuition: sufficiently low participation that exchange offer is withdrawn, followed by protracted and inefficient renegotiation process.</a:t>
            </a:r>
          </a:p>
          <a:p>
            <a:pPr>
              <a:lnSpc>
                <a:spcPct val="90000"/>
              </a:lnSpc>
              <a:spcBef>
                <a:spcPts val="800"/>
              </a:spcBef>
            </a:pPr>
            <a:r>
              <a:rPr lang="en-GB" sz="2400" dirty="0"/>
              <a:t>C</a:t>
            </a:r>
            <a:r>
              <a:rPr lang="en-GB" sz="2400" dirty="0" smtClean="0"/>
              <a:t>ountry </a:t>
            </a:r>
            <a:r>
              <a:rPr lang="en-GB" sz="2400" dirty="0"/>
              <a:t>incurs loss equal to its full repayment capacity </a:t>
            </a:r>
            <a:r>
              <a:rPr lang="en-US" sz="2400" dirty="0">
                <a:solidFill>
                  <a:srgbClr val="00B050"/>
                </a:solidFill>
                <a:latin typeface="Symbol" pitchFamily="18" charset="2"/>
              </a:rPr>
              <a:t>(</a:t>
            </a:r>
            <a:r>
              <a:rPr lang="en-US" sz="2400" dirty="0">
                <a:solidFill>
                  <a:srgbClr val="00B050"/>
                </a:solidFill>
              </a:rPr>
              <a:t>1 </a:t>
            </a:r>
            <a:r>
              <a:rPr lang="en-US" sz="2400" i="1" dirty="0" smtClean="0">
                <a:solidFill>
                  <a:srgbClr val="00B050"/>
                </a:solidFill>
              </a:rPr>
              <a:t>– </a:t>
            </a:r>
            <a:r>
              <a:rPr lang="en-US" sz="2400" i="1" u="sng" dirty="0" smtClean="0">
                <a:solidFill>
                  <a:srgbClr val="00B050"/>
                </a:solidFill>
              </a:rPr>
              <a:t>h</a:t>
            </a:r>
            <a:r>
              <a:rPr lang="en-US" sz="2400" dirty="0">
                <a:solidFill>
                  <a:srgbClr val="00B050"/>
                </a:solidFill>
              </a:rPr>
              <a:t>)</a:t>
            </a:r>
            <a:r>
              <a:rPr lang="en-US" sz="2400" dirty="0"/>
              <a:t> but creditors are only able to extract </a:t>
            </a:r>
            <a:r>
              <a:rPr lang="en-US" sz="2400" dirty="0">
                <a:solidFill>
                  <a:srgbClr val="00B050"/>
                </a:solidFill>
                <a:latin typeface="Symbol" pitchFamily="18" charset="2"/>
              </a:rPr>
              <a:t>d(</a:t>
            </a:r>
            <a:r>
              <a:rPr lang="en-US" sz="2400" dirty="0">
                <a:solidFill>
                  <a:srgbClr val="00B050"/>
                </a:solidFill>
              </a:rPr>
              <a:t>1</a:t>
            </a:r>
            <a:r>
              <a:rPr lang="en-US" sz="2400" i="1" dirty="0">
                <a:solidFill>
                  <a:srgbClr val="00B050"/>
                </a:solidFill>
              </a:rPr>
              <a:t> – </a:t>
            </a:r>
            <a:r>
              <a:rPr lang="en-US" sz="2400" i="1" u="sng" dirty="0">
                <a:solidFill>
                  <a:srgbClr val="00B050"/>
                </a:solidFill>
              </a:rPr>
              <a:t>h</a:t>
            </a:r>
            <a:r>
              <a:rPr lang="en-US" sz="2400" dirty="0" smtClean="0">
                <a:solidFill>
                  <a:srgbClr val="00B050"/>
                </a:solidFill>
              </a:rPr>
              <a:t>)</a:t>
            </a:r>
            <a:r>
              <a:rPr lang="en-US" sz="2400" dirty="0" smtClean="0"/>
              <a:t>.</a:t>
            </a:r>
          </a:p>
          <a:p>
            <a:pPr marL="342900" lvl="1" indent="-342900">
              <a:lnSpc>
                <a:spcPct val="90000"/>
              </a:lnSpc>
              <a:spcBef>
                <a:spcPts val="800"/>
              </a:spcBef>
              <a:buFont typeface="Arial" pitchFamily="34" charset="0"/>
              <a:buChar char="•"/>
            </a:pPr>
            <a:r>
              <a:rPr lang="en-US" sz="2400" dirty="0"/>
              <a:t>Amount divided proportionately to the face-value of their claims (</a:t>
            </a:r>
            <a:r>
              <a:rPr lang="en-US" sz="2400" dirty="0">
                <a:solidFill>
                  <a:srgbClr val="00B050"/>
                </a:solidFill>
              </a:rPr>
              <a:t>1</a:t>
            </a:r>
            <a:r>
              <a:rPr lang="en-US" sz="2400" dirty="0"/>
              <a:t> for holdouts, </a:t>
            </a:r>
            <a:r>
              <a:rPr lang="en-US" sz="2400" dirty="0" smtClean="0">
                <a:solidFill>
                  <a:srgbClr val="00B050"/>
                </a:solidFill>
              </a:rPr>
              <a:t>1</a:t>
            </a:r>
            <a:r>
              <a:rPr lang="en-US" sz="2400" i="1" dirty="0">
                <a:solidFill>
                  <a:srgbClr val="00B050"/>
                </a:solidFill>
              </a:rPr>
              <a:t> –</a:t>
            </a:r>
            <a:r>
              <a:rPr lang="en-US" sz="2400" i="1" dirty="0" smtClean="0">
                <a:solidFill>
                  <a:srgbClr val="00B050"/>
                </a:solidFill>
              </a:rPr>
              <a:t> h</a:t>
            </a:r>
            <a:r>
              <a:rPr lang="en-US" sz="2400" dirty="0" smtClean="0"/>
              <a:t> </a:t>
            </a:r>
            <a:r>
              <a:rPr lang="en-US" sz="2400" dirty="0"/>
              <a:t>for participants</a:t>
            </a:r>
            <a:r>
              <a:rPr lang="en-US" sz="2400" dirty="0" smtClean="0"/>
              <a:t>).</a:t>
            </a:r>
            <a:endParaRPr lang="en-US" dirty="0" smtClean="0"/>
          </a:p>
          <a:p>
            <a:pPr>
              <a:lnSpc>
                <a:spcPct val="90000"/>
              </a:lnSpc>
              <a:spcBef>
                <a:spcPts val="800"/>
              </a:spcBef>
            </a:pPr>
            <a:r>
              <a:rPr lang="en-US" sz="2400" dirty="0" smtClean="0"/>
              <a:t>Assumed to happen if </a:t>
            </a:r>
            <a:r>
              <a:rPr lang="en-US" sz="2400" i="1" dirty="0">
                <a:solidFill>
                  <a:srgbClr val="00B050"/>
                </a:solidFill>
              </a:rPr>
              <a:t>s </a:t>
            </a:r>
            <a:r>
              <a:rPr lang="en-US" sz="2400" dirty="0">
                <a:solidFill>
                  <a:srgbClr val="00B050"/>
                </a:solidFill>
              </a:rPr>
              <a:t>&lt; </a:t>
            </a:r>
            <a:r>
              <a:rPr lang="en-US" sz="2400" i="1" dirty="0" err="1" smtClean="0">
                <a:solidFill>
                  <a:srgbClr val="00B050"/>
                </a:solidFill>
              </a:rPr>
              <a:t>s</a:t>
            </a:r>
            <a:r>
              <a:rPr lang="en-US" sz="2400" i="1" baseline="-25000" dirty="0" err="1" smtClean="0">
                <a:solidFill>
                  <a:srgbClr val="00B050"/>
                </a:solidFill>
              </a:rPr>
              <a:t>min</a:t>
            </a:r>
            <a:endParaRPr lang="en-US" sz="2400" baseline="-25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609600"/>
            <a:ext cx="8229600" cy="1143000"/>
          </a:xfrm>
        </p:spPr>
        <p:txBody>
          <a:bodyPr/>
          <a:lstStyle/>
          <a:p>
            <a:pPr algn="l"/>
            <a:r>
              <a:rPr lang="en-US" sz="3600" dirty="0" smtClean="0">
                <a:solidFill>
                  <a:srgbClr val="C00000"/>
                </a:solidFill>
              </a:rPr>
              <a:t>In the middle: exchange with many holdouts and efficiency losses</a:t>
            </a:r>
            <a:endParaRPr lang="en-US" sz="3600" dirty="0" smtClean="0">
              <a:solidFill>
                <a:srgbClr val="C00000"/>
              </a:solidFill>
            </a:endParaRPr>
          </a:p>
        </p:txBody>
      </p:sp>
      <p:sp>
        <p:nvSpPr>
          <p:cNvPr id="3" name="Content Placeholder 2"/>
          <p:cNvSpPr>
            <a:spLocks noGrp="1"/>
          </p:cNvSpPr>
          <p:nvPr>
            <p:ph idx="1"/>
          </p:nvPr>
        </p:nvSpPr>
        <p:spPr>
          <a:xfrm>
            <a:off x="457200" y="1905000"/>
            <a:ext cx="8229600" cy="4267200"/>
          </a:xfrm>
        </p:spPr>
        <p:txBody>
          <a:bodyPr>
            <a:normAutofit/>
          </a:bodyPr>
          <a:lstStyle/>
          <a:p>
            <a:pPr>
              <a:lnSpc>
                <a:spcPct val="90000"/>
              </a:lnSpc>
              <a:spcBef>
                <a:spcPts val="800"/>
              </a:spcBef>
            </a:pPr>
            <a:r>
              <a:rPr lang="en-US" sz="2400" dirty="0" smtClean="0"/>
              <a:t>Intuition: Argentina, 2005.</a:t>
            </a:r>
          </a:p>
          <a:p>
            <a:pPr>
              <a:lnSpc>
                <a:spcPct val="90000"/>
              </a:lnSpc>
              <a:spcBef>
                <a:spcPts val="800"/>
              </a:spcBef>
            </a:pPr>
            <a:r>
              <a:rPr lang="en-US" sz="2400" dirty="0" smtClean="0"/>
              <a:t>Assumed to happen if  </a:t>
            </a:r>
            <a:r>
              <a:rPr lang="en-US" sz="2400" i="1" dirty="0" err="1" smtClean="0">
                <a:solidFill>
                  <a:srgbClr val="00B050"/>
                </a:solidFill>
              </a:rPr>
              <a:t>s</a:t>
            </a:r>
            <a:r>
              <a:rPr lang="en-US" sz="2400" i="1" baseline="-25000" dirty="0" err="1" smtClean="0">
                <a:solidFill>
                  <a:srgbClr val="00B050"/>
                </a:solidFill>
              </a:rPr>
              <a:t>min</a:t>
            </a:r>
            <a:r>
              <a:rPr lang="en-US" sz="2400" baseline="-25000" dirty="0" smtClean="0"/>
              <a:t> </a:t>
            </a:r>
            <a:r>
              <a:rPr lang="en-US" sz="2400" dirty="0" smtClean="0">
                <a:solidFill>
                  <a:srgbClr val="00B050"/>
                </a:solidFill>
              </a:rPr>
              <a:t>≤ </a:t>
            </a:r>
            <a:r>
              <a:rPr lang="en-US" sz="2400" i="1" dirty="0" smtClean="0">
                <a:solidFill>
                  <a:srgbClr val="00B050"/>
                </a:solidFill>
              </a:rPr>
              <a:t>s</a:t>
            </a:r>
            <a:r>
              <a:rPr lang="en-US" sz="2400" dirty="0" smtClean="0">
                <a:solidFill>
                  <a:srgbClr val="00B050"/>
                </a:solidFill>
              </a:rPr>
              <a:t> &lt;</a:t>
            </a:r>
            <a:r>
              <a:rPr lang="en-US" sz="2400" i="1" dirty="0" smtClean="0">
                <a:solidFill>
                  <a:srgbClr val="00B050"/>
                </a:solidFill>
              </a:rPr>
              <a:t> </a:t>
            </a:r>
            <a:r>
              <a:rPr lang="en-US" sz="2400" i="1" dirty="0">
                <a:solidFill>
                  <a:srgbClr val="00B050"/>
                </a:solidFill>
              </a:rPr>
              <a:t>h</a:t>
            </a:r>
            <a:r>
              <a:rPr lang="en-US" sz="2400" dirty="0">
                <a:solidFill>
                  <a:srgbClr val="00B050"/>
                </a:solidFill>
              </a:rPr>
              <a:t>/</a:t>
            </a:r>
            <a:r>
              <a:rPr lang="en-US" sz="2400" i="1" u="sng" dirty="0">
                <a:solidFill>
                  <a:srgbClr val="00B050"/>
                </a:solidFill>
              </a:rPr>
              <a:t>h</a:t>
            </a:r>
            <a:endParaRPr lang="en-US" sz="2400" dirty="0" smtClean="0"/>
          </a:p>
          <a:p>
            <a:pPr>
              <a:lnSpc>
                <a:spcPct val="90000"/>
              </a:lnSpc>
              <a:spcBef>
                <a:spcPts val="800"/>
              </a:spcBef>
            </a:pPr>
            <a:r>
              <a:rPr lang="en-US" sz="2400" dirty="0" smtClean="0"/>
              <a:t>Defining characteristics: </a:t>
            </a:r>
          </a:p>
          <a:p>
            <a:pPr marL="857250" lvl="1" indent="-457200">
              <a:lnSpc>
                <a:spcPct val="90000"/>
              </a:lnSpc>
              <a:spcBef>
                <a:spcPts val="800"/>
              </a:spcBef>
              <a:buFont typeface="+mj-lt"/>
              <a:buAutoNum type="arabicPeriod"/>
            </a:pPr>
            <a:r>
              <a:rPr lang="en-US" sz="2400" dirty="0" smtClean="0"/>
              <a:t>Participation </a:t>
            </a:r>
            <a:r>
              <a:rPr lang="en-US" sz="2400" dirty="0" smtClean="0"/>
              <a:t>is </a:t>
            </a:r>
            <a:r>
              <a:rPr lang="en-US" sz="2400" dirty="0" smtClean="0"/>
              <a:t>not high enough to repay holdouts in full;</a:t>
            </a:r>
          </a:p>
          <a:p>
            <a:pPr marL="857250" lvl="1" indent="-457200">
              <a:lnSpc>
                <a:spcPct val="90000"/>
              </a:lnSpc>
              <a:spcBef>
                <a:spcPts val="800"/>
              </a:spcBef>
              <a:buFont typeface="+mj-lt"/>
              <a:buAutoNum type="arabicPeriod"/>
            </a:pPr>
            <a:r>
              <a:rPr lang="en-US" sz="2400" dirty="0" smtClean="0"/>
              <a:t>Presence of holdouts imposes an efficiency loss. A maximum of </a:t>
            </a:r>
            <a:r>
              <a:rPr lang="en-US" sz="2400" dirty="0">
                <a:solidFill>
                  <a:srgbClr val="00B050"/>
                </a:solidFill>
                <a:latin typeface="Symbol" pitchFamily="18" charset="2"/>
              </a:rPr>
              <a:t>d(</a:t>
            </a:r>
            <a:r>
              <a:rPr lang="en-US" sz="2400" dirty="0">
                <a:solidFill>
                  <a:srgbClr val="00B050"/>
                </a:solidFill>
              </a:rPr>
              <a:t>1</a:t>
            </a:r>
            <a:r>
              <a:rPr lang="en-US" sz="2400" i="1" dirty="0">
                <a:solidFill>
                  <a:srgbClr val="00B050"/>
                </a:solidFill>
              </a:rPr>
              <a:t> – </a:t>
            </a:r>
            <a:r>
              <a:rPr lang="en-US" sz="2400" i="1" u="sng" dirty="0" smtClean="0">
                <a:solidFill>
                  <a:srgbClr val="00B050"/>
                </a:solidFill>
              </a:rPr>
              <a:t>h</a:t>
            </a:r>
            <a:r>
              <a:rPr lang="en-US" sz="2400" dirty="0" smtClean="0">
                <a:solidFill>
                  <a:srgbClr val="00B050"/>
                </a:solidFill>
              </a:rPr>
              <a:t>)</a:t>
            </a:r>
            <a:r>
              <a:rPr lang="en-US" sz="2400" i="1" dirty="0" smtClean="0">
                <a:solidFill>
                  <a:srgbClr val="00B050"/>
                </a:solidFill>
              </a:rPr>
              <a:t> </a:t>
            </a:r>
            <a:r>
              <a:rPr lang="en-US" sz="2400" dirty="0" smtClean="0"/>
              <a:t> can be distributed. </a:t>
            </a:r>
          </a:p>
          <a:p>
            <a:pPr>
              <a:lnSpc>
                <a:spcPct val="90000"/>
              </a:lnSpc>
              <a:spcBef>
                <a:spcPts val="800"/>
              </a:spcBef>
            </a:pPr>
            <a:r>
              <a:rPr lang="en-US" sz="2400" dirty="0"/>
              <a:t>If holdouts fail, participants get </a:t>
            </a:r>
            <a:r>
              <a:rPr lang="en-US" sz="2400" dirty="0">
                <a:solidFill>
                  <a:srgbClr val="00B050"/>
                </a:solidFill>
                <a:latin typeface="Symbol" pitchFamily="18" charset="2"/>
              </a:rPr>
              <a:t>d(</a:t>
            </a:r>
            <a:r>
              <a:rPr lang="en-US" sz="2400" dirty="0">
                <a:solidFill>
                  <a:srgbClr val="00B050"/>
                </a:solidFill>
              </a:rPr>
              <a:t>1</a:t>
            </a:r>
            <a:r>
              <a:rPr lang="en-US" sz="2400" i="1" dirty="0">
                <a:solidFill>
                  <a:srgbClr val="00B050"/>
                </a:solidFill>
              </a:rPr>
              <a:t> </a:t>
            </a:r>
            <a:r>
              <a:rPr lang="en-US" sz="2400" i="1" dirty="0" smtClean="0">
                <a:solidFill>
                  <a:srgbClr val="00B050"/>
                </a:solidFill>
              </a:rPr>
              <a:t>– h</a:t>
            </a:r>
            <a:r>
              <a:rPr lang="en-US" sz="2400" dirty="0">
                <a:solidFill>
                  <a:srgbClr val="00B050"/>
                </a:solidFill>
              </a:rPr>
              <a:t>)</a:t>
            </a:r>
            <a:endParaRPr lang="en-US" sz="2400" dirty="0"/>
          </a:p>
          <a:p>
            <a:pPr>
              <a:lnSpc>
                <a:spcPct val="90000"/>
              </a:lnSpc>
              <a:spcBef>
                <a:spcPts val="800"/>
              </a:spcBef>
            </a:pPr>
            <a:r>
              <a:rPr lang="en-US" sz="2400" dirty="0"/>
              <a:t>If holdouts succeed, creditors divide </a:t>
            </a:r>
            <a:r>
              <a:rPr lang="en-US" sz="2400" dirty="0">
                <a:solidFill>
                  <a:srgbClr val="00B050"/>
                </a:solidFill>
                <a:latin typeface="Symbol" pitchFamily="18" charset="2"/>
              </a:rPr>
              <a:t>d(</a:t>
            </a:r>
            <a:r>
              <a:rPr lang="en-US" sz="2400" dirty="0">
                <a:solidFill>
                  <a:srgbClr val="00B050"/>
                </a:solidFill>
              </a:rPr>
              <a:t>1</a:t>
            </a:r>
            <a:r>
              <a:rPr lang="en-US" sz="2400" i="1" dirty="0">
                <a:solidFill>
                  <a:srgbClr val="00B050"/>
                </a:solidFill>
              </a:rPr>
              <a:t> </a:t>
            </a:r>
            <a:r>
              <a:rPr lang="en-US" sz="2400" i="1" dirty="0" smtClean="0">
                <a:solidFill>
                  <a:srgbClr val="00B050"/>
                </a:solidFill>
              </a:rPr>
              <a:t>– </a:t>
            </a:r>
            <a:r>
              <a:rPr lang="en-US" sz="2400" i="1" u="sng" dirty="0" smtClean="0">
                <a:solidFill>
                  <a:srgbClr val="00B050"/>
                </a:solidFill>
              </a:rPr>
              <a:t>h</a:t>
            </a:r>
            <a:r>
              <a:rPr lang="en-US" sz="2400" dirty="0">
                <a:solidFill>
                  <a:srgbClr val="00B050"/>
                </a:solidFill>
              </a:rPr>
              <a:t>)</a:t>
            </a:r>
            <a:r>
              <a:rPr lang="en-US" sz="2400" dirty="0"/>
              <a:t> proportionately to the face-value of their claims (</a:t>
            </a:r>
            <a:r>
              <a:rPr lang="en-US" sz="2400" dirty="0">
                <a:solidFill>
                  <a:srgbClr val="00B050"/>
                </a:solidFill>
              </a:rPr>
              <a:t>1</a:t>
            </a:r>
            <a:r>
              <a:rPr lang="en-US" sz="2400" dirty="0"/>
              <a:t> for holdouts, </a:t>
            </a:r>
            <a:r>
              <a:rPr lang="en-US" sz="2400" dirty="0">
                <a:solidFill>
                  <a:srgbClr val="00B050"/>
                </a:solidFill>
              </a:rPr>
              <a:t>1</a:t>
            </a:r>
            <a:r>
              <a:rPr lang="en-US" sz="2400" i="1" dirty="0">
                <a:solidFill>
                  <a:srgbClr val="00B050"/>
                </a:solidFill>
              </a:rPr>
              <a:t> – </a:t>
            </a:r>
            <a:r>
              <a:rPr lang="en-US" sz="2400" i="1" dirty="0" smtClean="0">
                <a:solidFill>
                  <a:srgbClr val="00B050"/>
                </a:solidFill>
              </a:rPr>
              <a:t>h</a:t>
            </a:r>
            <a:r>
              <a:rPr lang="en-US" sz="2400" dirty="0" smtClean="0"/>
              <a:t> </a:t>
            </a:r>
            <a:r>
              <a:rPr lang="en-US" sz="2400" dirty="0"/>
              <a:t>for participants</a:t>
            </a:r>
            <a:r>
              <a:rPr lang="en-US" sz="2400" dirty="0" smtClean="0"/>
              <a:t>).</a:t>
            </a:r>
            <a:endParaRPr lang="en-US" sz="2400" dirty="0"/>
          </a:p>
        </p:txBody>
      </p:sp>
    </p:spTree>
    <p:extLst>
      <p:ext uri="{BB962C8B-B14F-4D97-AF65-F5344CB8AC3E}">
        <p14:creationId xmlns:p14="http://schemas.microsoft.com/office/powerpoint/2010/main" val="3739343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4798</TotalTime>
  <Words>2444</Words>
  <Application>Microsoft Office PowerPoint</Application>
  <PresentationFormat>On-screen Show (4:3)</PresentationFormat>
  <Paragraphs>192</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vt:lpstr>
      <vt:lpstr>The Problem That Wasn't: Coordination Failures in Sovereign Debt Restructurings</vt:lpstr>
      <vt:lpstr>The initial fears</vt:lpstr>
      <vt:lpstr>These fears were not realised</vt:lpstr>
      <vt:lpstr>What happened?</vt:lpstr>
      <vt:lpstr>Strategy of the paper</vt:lpstr>
      <vt:lpstr>A Simple Model</vt:lpstr>
      <vt:lpstr>High participation: “exchange succeeds”</vt:lpstr>
      <vt:lpstr>Low participation: “exchange fails”</vt:lpstr>
      <vt:lpstr>In the middle: exchange with many holdouts and efficiency losses</vt:lpstr>
      <vt:lpstr>Why hold out? Intuition</vt:lpstr>
      <vt:lpstr>Equilibrium with everyone rejecting (s = 0)</vt:lpstr>
      <vt:lpstr>Equilibrium with everyone participating  (s = 1)</vt:lpstr>
      <vt:lpstr>PowerPoint Presentation</vt:lpstr>
      <vt:lpstr>Characterizing equilibrium set as a function of parameters p, h and h</vt:lpstr>
      <vt:lpstr>Equilibria in Baseline Set-up: A Graphical Illustration</vt:lpstr>
      <vt:lpstr>Endogenizing the Haircut</vt:lpstr>
      <vt:lpstr>Endogenising haircuts means picking a particular “path” through the equilibrium set</vt:lpstr>
      <vt:lpstr>Endogenising haircuts means picking a particular “path” through the equilibrium set</vt:lpstr>
      <vt:lpstr>Implications</vt:lpstr>
      <vt:lpstr>Answer: legal “innovations”helped</vt:lpstr>
      <vt:lpstr>Equilibria with Participation Threshold</vt:lpstr>
      <vt:lpstr>Equilibria with Exit Consents</vt:lpstr>
      <vt:lpstr>Exit Consents vs CACs</vt:lpstr>
      <vt:lpstr>Equilibria with Large Players</vt:lpstr>
      <vt:lpstr>Equilibria with Large Players</vt:lpstr>
      <vt:lpstr>Conclusions</vt:lpstr>
      <vt:lpstr>Postscript: our story in light of three recent events</vt:lpstr>
      <vt:lpstr>1. Greece, Feb-April 2012</vt:lpstr>
      <vt:lpstr>2. Assénagon Asset Management v. Irish Bank Resolution Corporation </vt:lpstr>
      <vt:lpstr>3. US Second Circuit ruling on pari passu </vt:lpstr>
      <vt:lpstr>Interpreting pari passu ruling in the model</vt:lpstr>
      <vt:lpstr>Smart money is on interpretations 2 or 3</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That Wasn't: Coordination Failures in Sovereign Debt Restructurings</dc:title>
  <dc:creator>elaget</dc:creator>
  <cp:lastModifiedBy>Zettelmeyer, Jeromin</cp:lastModifiedBy>
  <cp:revision>175</cp:revision>
  <dcterms:created xsi:type="dcterms:W3CDTF">2010-12-15T17:14:36Z</dcterms:created>
  <dcterms:modified xsi:type="dcterms:W3CDTF">2012-12-17T23:31:03Z</dcterms:modified>
</cp:coreProperties>
</file>