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3" r:id="rId6"/>
    <p:sldId id="277" r:id="rId7"/>
    <p:sldId id="304" r:id="rId8"/>
    <p:sldId id="305" r:id="rId9"/>
    <p:sldId id="306" r:id="rId10"/>
    <p:sldId id="311" r:id="rId11"/>
    <p:sldId id="266" r:id="rId12"/>
    <p:sldId id="280" r:id="rId13"/>
    <p:sldId id="281" r:id="rId14"/>
    <p:sldId id="284" r:id="rId15"/>
    <p:sldId id="283" r:id="rId16"/>
    <p:sldId id="290" r:id="rId17"/>
    <p:sldId id="291" r:id="rId18"/>
    <p:sldId id="312" r:id="rId19"/>
    <p:sldId id="285" r:id="rId20"/>
    <p:sldId id="313" r:id="rId21"/>
    <p:sldId id="286" r:id="rId22"/>
    <p:sldId id="314" r:id="rId23"/>
    <p:sldId id="287" r:id="rId24"/>
    <p:sldId id="315" r:id="rId25"/>
    <p:sldId id="288" r:id="rId26"/>
    <p:sldId id="310" r:id="rId27"/>
  </p:sldIdLst>
  <p:sldSz cx="9144000" cy="6858000" type="screen4x3"/>
  <p:notesSz cx="6705600" cy="9842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PM" initials="BOPM" lastIdx="3" clrIdx="0">
    <p:extLst>
      <p:ext uri="{19B8F6BF-5375-455C-9EA6-DF929625EA0E}">
        <p15:presenceInfo xmlns:p15="http://schemas.microsoft.com/office/powerpoint/2012/main" userId="BOP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29C"/>
    <a:srgbClr val="07A1E2"/>
    <a:srgbClr val="205AA7"/>
    <a:srgbClr val="8B0534"/>
    <a:srgbClr val="FDEADA"/>
    <a:srgbClr val="F3953F"/>
    <a:srgbClr val="F79646"/>
    <a:srgbClr val="FDDFC7"/>
    <a:srgbClr val="3E81DA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2701" autoAdjust="0"/>
  </p:normalViewPr>
  <p:slideViewPr>
    <p:cSldViewPr>
      <p:cViewPr varScale="1">
        <p:scale>
          <a:sx n="68" d="100"/>
          <a:sy n="68" d="100"/>
        </p:scale>
        <p:origin x="15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06FB5-A2B2-49C6-9AD1-55B6917CD944}" type="doc">
      <dgm:prSet loTypeId="urn:microsoft.com/office/officeart/2005/8/layout/cycle2" loCatId="cycl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DF4BBD3-25B6-419A-AB91-DE3ACD9C4242}">
      <dgm:prSet phldrT="[Texte]" phldr="1" custT="1"/>
      <dgm:spPr>
        <a:solidFill>
          <a:schemeClr val="accent2"/>
        </a:solidFill>
      </dgm:spPr>
      <dgm:t>
        <a:bodyPr/>
        <a:lstStyle/>
        <a:p>
          <a:endParaRPr lang="fr-FR" sz="2000" dirty="0"/>
        </a:p>
      </dgm:t>
    </dgm:pt>
    <dgm:pt modelId="{98CC9FE9-8325-4543-9BDF-A0D40F4BE211}" type="parTrans" cxnId="{7D1C661D-5452-4A24-A461-D1FDD661C07C}">
      <dgm:prSet/>
      <dgm:spPr/>
      <dgm:t>
        <a:bodyPr/>
        <a:lstStyle/>
        <a:p>
          <a:endParaRPr lang="fr-FR"/>
        </a:p>
      </dgm:t>
    </dgm:pt>
    <dgm:pt modelId="{51E61400-E8A1-4078-B0D1-05769AFE3FC2}" type="sibTrans" cxnId="{7D1C661D-5452-4A24-A461-D1FDD661C07C}">
      <dgm:prSet/>
      <dgm:spPr/>
      <dgm:t>
        <a:bodyPr/>
        <a:lstStyle/>
        <a:p>
          <a:endParaRPr lang="fr-FR"/>
        </a:p>
      </dgm:t>
    </dgm:pt>
    <dgm:pt modelId="{A16B7A32-C1AD-495A-A377-0B9A0A7FEC9F}">
      <dgm:prSet phldrT="[Texte]" phldr="1" custT="1"/>
      <dgm:spPr>
        <a:solidFill>
          <a:schemeClr val="accent3"/>
        </a:solidFill>
      </dgm:spPr>
      <dgm:t>
        <a:bodyPr/>
        <a:lstStyle/>
        <a:p>
          <a:endParaRPr lang="fr-FR" sz="2000" dirty="0"/>
        </a:p>
      </dgm:t>
    </dgm:pt>
    <dgm:pt modelId="{054EB8F3-687D-47C1-A8CA-AA8906B81A64}" type="parTrans" cxnId="{D39E6565-AB8E-4150-9AD1-F0C376D118EA}">
      <dgm:prSet/>
      <dgm:spPr/>
      <dgm:t>
        <a:bodyPr/>
        <a:lstStyle/>
        <a:p>
          <a:endParaRPr lang="fr-FR"/>
        </a:p>
      </dgm:t>
    </dgm:pt>
    <dgm:pt modelId="{D093C8A5-C38E-46B0-A43A-6E4799DBF5B8}" type="sibTrans" cxnId="{D39E6565-AB8E-4150-9AD1-F0C376D118EA}">
      <dgm:prSet/>
      <dgm:spPr/>
      <dgm:t>
        <a:bodyPr/>
        <a:lstStyle/>
        <a:p>
          <a:endParaRPr lang="fr-FR"/>
        </a:p>
      </dgm:t>
    </dgm:pt>
    <dgm:pt modelId="{2580DAD5-E4B5-4293-AB07-A4C506041096}">
      <dgm:prSet phldrT="[Texte]" phldr="1" custT="1"/>
      <dgm:spPr>
        <a:solidFill>
          <a:schemeClr val="accent5"/>
        </a:solidFill>
      </dgm:spPr>
      <dgm:t>
        <a:bodyPr/>
        <a:lstStyle/>
        <a:p>
          <a:endParaRPr lang="fr-FR" sz="2000" dirty="0"/>
        </a:p>
      </dgm:t>
    </dgm:pt>
    <dgm:pt modelId="{3872E00E-B2E4-4A20-9A82-F208316DB251}" type="parTrans" cxnId="{75528107-9022-476D-AE40-85E56DB393F3}">
      <dgm:prSet/>
      <dgm:spPr/>
      <dgm:t>
        <a:bodyPr/>
        <a:lstStyle/>
        <a:p>
          <a:endParaRPr lang="fr-FR"/>
        </a:p>
      </dgm:t>
    </dgm:pt>
    <dgm:pt modelId="{8828E4FD-4B51-4892-8A21-08016202413A}" type="sibTrans" cxnId="{75528107-9022-476D-AE40-85E56DB393F3}">
      <dgm:prSet/>
      <dgm:spPr/>
      <dgm:t>
        <a:bodyPr/>
        <a:lstStyle/>
        <a:p>
          <a:endParaRPr lang="fr-FR"/>
        </a:p>
      </dgm:t>
    </dgm:pt>
    <dgm:pt modelId="{8DF2A84E-9439-4676-B13B-880F92495483}">
      <dgm:prSet phldrT="[Texte]" phldr="1" custT="1"/>
      <dgm:spPr/>
      <dgm:t>
        <a:bodyPr/>
        <a:lstStyle/>
        <a:p>
          <a:endParaRPr lang="fr-FR" sz="2000" dirty="0"/>
        </a:p>
      </dgm:t>
    </dgm:pt>
    <dgm:pt modelId="{7051D416-35AC-401B-833F-A4F8C8DD6EA9}" type="parTrans" cxnId="{49A60ED3-5978-4CAC-A39A-F10C23E6AFF3}">
      <dgm:prSet/>
      <dgm:spPr/>
      <dgm:t>
        <a:bodyPr/>
        <a:lstStyle/>
        <a:p>
          <a:endParaRPr lang="fr-FR"/>
        </a:p>
      </dgm:t>
    </dgm:pt>
    <dgm:pt modelId="{C8218148-B48A-4CD5-B315-EB4E2CA794B6}" type="sibTrans" cxnId="{49A60ED3-5978-4CAC-A39A-F10C23E6AFF3}">
      <dgm:prSet/>
      <dgm:spPr/>
      <dgm:t>
        <a:bodyPr/>
        <a:lstStyle/>
        <a:p>
          <a:endParaRPr lang="fr-FR"/>
        </a:p>
      </dgm:t>
    </dgm:pt>
    <dgm:pt modelId="{435C8848-87CA-47E9-A5F7-99C1EC16E483}">
      <dgm:prSet phldrT="[Texte]" phldr="1" custT="1"/>
      <dgm:spPr>
        <a:solidFill>
          <a:srgbClr val="00B0F0"/>
        </a:solidFill>
      </dgm:spPr>
      <dgm:t>
        <a:bodyPr/>
        <a:lstStyle/>
        <a:p>
          <a:endParaRPr lang="fr-FR" sz="2000" dirty="0"/>
        </a:p>
      </dgm:t>
    </dgm:pt>
    <dgm:pt modelId="{A4708D6C-7804-40ED-AC27-D9D8D2A4430F}" type="parTrans" cxnId="{D75495CB-BD7C-4D1C-A798-9A39418CE5D5}">
      <dgm:prSet/>
      <dgm:spPr/>
      <dgm:t>
        <a:bodyPr/>
        <a:lstStyle/>
        <a:p>
          <a:endParaRPr lang="fr-FR"/>
        </a:p>
      </dgm:t>
    </dgm:pt>
    <dgm:pt modelId="{897A74CA-12E4-4886-9909-D0C39E0E9701}" type="sibTrans" cxnId="{D75495CB-BD7C-4D1C-A798-9A39418CE5D5}">
      <dgm:prSet/>
      <dgm:spPr>
        <a:solidFill>
          <a:srgbClr val="00B0F0"/>
        </a:solidFill>
      </dgm:spPr>
      <dgm:t>
        <a:bodyPr/>
        <a:lstStyle/>
        <a:p>
          <a:endParaRPr lang="fr-FR"/>
        </a:p>
      </dgm:t>
    </dgm:pt>
    <dgm:pt modelId="{2549E5CF-6BE3-4B25-97C4-0F3526604FDD}" type="pres">
      <dgm:prSet presAssocID="{87306FB5-A2B2-49C6-9AD1-55B6917CD9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C7F52A-8E56-4217-BBC6-06CF6074755F}" type="pres">
      <dgm:prSet presAssocID="{9DF4BBD3-25B6-419A-AB91-DE3ACD9C42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2D05D1-EBAC-45C1-9BC3-97903D6597E1}" type="pres">
      <dgm:prSet presAssocID="{51E61400-E8A1-4078-B0D1-05769AFE3FC2}" presName="sibTrans" presStyleLbl="sibTrans2D1" presStyleIdx="0" presStyleCnt="5"/>
      <dgm:spPr/>
      <dgm:t>
        <a:bodyPr/>
        <a:lstStyle/>
        <a:p>
          <a:endParaRPr lang="fr-FR"/>
        </a:p>
      </dgm:t>
    </dgm:pt>
    <dgm:pt modelId="{845E2A29-6F89-486D-8E56-8819FCE66F58}" type="pres">
      <dgm:prSet presAssocID="{51E61400-E8A1-4078-B0D1-05769AFE3FC2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DDDB76BB-D706-4697-96A1-8345580A3E0E}" type="pres">
      <dgm:prSet presAssocID="{A16B7A32-C1AD-495A-A377-0B9A0A7FEC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23D39A-31F1-4A83-8AD8-96C1812B5FDF}" type="pres">
      <dgm:prSet presAssocID="{D093C8A5-C38E-46B0-A43A-6E4799DBF5B8}" presName="sibTrans" presStyleLbl="sibTrans2D1" presStyleIdx="1" presStyleCnt="5"/>
      <dgm:spPr/>
      <dgm:t>
        <a:bodyPr/>
        <a:lstStyle/>
        <a:p>
          <a:endParaRPr lang="fr-FR"/>
        </a:p>
      </dgm:t>
    </dgm:pt>
    <dgm:pt modelId="{6A16FD32-ED4C-4555-95E6-E17D53BD0E60}" type="pres">
      <dgm:prSet presAssocID="{D093C8A5-C38E-46B0-A43A-6E4799DBF5B8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6F524604-84AD-4D96-A7EE-EFC46B76EE8D}" type="pres">
      <dgm:prSet presAssocID="{2580DAD5-E4B5-4293-AB07-A4C5060410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D0885B-17D0-430C-A851-26B86F60960F}" type="pres">
      <dgm:prSet presAssocID="{8828E4FD-4B51-4892-8A21-08016202413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92DCAC41-0ABC-4ED1-88F9-CEBAA95A0C0F}" type="pres">
      <dgm:prSet presAssocID="{8828E4FD-4B51-4892-8A21-08016202413A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7460B5D4-3A36-4CF5-86DB-C1955EA6D52B}" type="pres">
      <dgm:prSet presAssocID="{8DF2A84E-9439-4676-B13B-880F924954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D4F65C-FD7E-454B-A435-01046A163639}" type="pres">
      <dgm:prSet presAssocID="{C8218148-B48A-4CD5-B315-EB4E2CA794B6}" presName="sibTrans" presStyleLbl="sibTrans2D1" presStyleIdx="3" presStyleCnt="5"/>
      <dgm:spPr/>
      <dgm:t>
        <a:bodyPr/>
        <a:lstStyle/>
        <a:p>
          <a:endParaRPr lang="fr-FR"/>
        </a:p>
      </dgm:t>
    </dgm:pt>
    <dgm:pt modelId="{E2292487-6927-48A3-9F9D-64DDE27F4EDD}" type="pres">
      <dgm:prSet presAssocID="{C8218148-B48A-4CD5-B315-EB4E2CA794B6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382240D4-C898-4910-84A6-839B8A331502}" type="pres">
      <dgm:prSet presAssocID="{435C8848-87CA-47E9-A5F7-99C1EC16E4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8A1386-0908-4400-80C2-60E7E204102D}" type="pres">
      <dgm:prSet presAssocID="{897A74CA-12E4-4886-9909-D0C39E0E9701}" presName="sibTrans" presStyleLbl="sibTrans2D1" presStyleIdx="4" presStyleCnt="5"/>
      <dgm:spPr/>
      <dgm:t>
        <a:bodyPr/>
        <a:lstStyle/>
        <a:p>
          <a:endParaRPr lang="fr-FR"/>
        </a:p>
      </dgm:t>
    </dgm:pt>
    <dgm:pt modelId="{3A775353-482E-4CE9-B20D-AA3100346260}" type="pres">
      <dgm:prSet presAssocID="{897A74CA-12E4-4886-9909-D0C39E0E9701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75528107-9022-476D-AE40-85E56DB393F3}" srcId="{87306FB5-A2B2-49C6-9AD1-55B6917CD944}" destId="{2580DAD5-E4B5-4293-AB07-A4C506041096}" srcOrd="2" destOrd="0" parTransId="{3872E00E-B2E4-4A20-9A82-F208316DB251}" sibTransId="{8828E4FD-4B51-4892-8A21-08016202413A}"/>
    <dgm:cxn modelId="{C4D7B048-BB71-4921-B939-DCA1F97BFDE0}" type="presOf" srcId="{A16B7A32-C1AD-495A-A377-0B9A0A7FEC9F}" destId="{DDDB76BB-D706-4697-96A1-8345580A3E0E}" srcOrd="0" destOrd="0" presId="urn:microsoft.com/office/officeart/2005/8/layout/cycle2"/>
    <dgm:cxn modelId="{F51860A6-8982-48AF-96C9-409F1A2BBE1D}" type="presOf" srcId="{51E61400-E8A1-4078-B0D1-05769AFE3FC2}" destId="{845E2A29-6F89-486D-8E56-8819FCE66F58}" srcOrd="1" destOrd="0" presId="urn:microsoft.com/office/officeart/2005/8/layout/cycle2"/>
    <dgm:cxn modelId="{60F5F165-1165-4592-8A79-674BBE2B70E5}" type="presOf" srcId="{87306FB5-A2B2-49C6-9AD1-55B6917CD944}" destId="{2549E5CF-6BE3-4B25-97C4-0F3526604FDD}" srcOrd="0" destOrd="0" presId="urn:microsoft.com/office/officeart/2005/8/layout/cycle2"/>
    <dgm:cxn modelId="{1518605F-1242-42B5-9396-E69156EC186B}" type="presOf" srcId="{C8218148-B48A-4CD5-B315-EB4E2CA794B6}" destId="{E2292487-6927-48A3-9F9D-64DDE27F4EDD}" srcOrd="1" destOrd="0" presId="urn:microsoft.com/office/officeart/2005/8/layout/cycle2"/>
    <dgm:cxn modelId="{D39E6565-AB8E-4150-9AD1-F0C376D118EA}" srcId="{87306FB5-A2B2-49C6-9AD1-55B6917CD944}" destId="{A16B7A32-C1AD-495A-A377-0B9A0A7FEC9F}" srcOrd="1" destOrd="0" parTransId="{054EB8F3-687D-47C1-A8CA-AA8906B81A64}" sibTransId="{D093C8A5-C38E-46B0-A43A-6E4799DBF5B8}"/>
    <dgm:cxn modelId="{49A60ED3-5978-4CAC-A39A-F10C23E6AFF3}" srcId="{87306FB5-A2B2-49C6-9AD1-55B6917CD944}" destId="{8DF2A84E-9439-4676-B13B-880F92495483}" srcOrd="3" destOrd="0" parTransId="{7051D416-35AC-401B-833F-A4F8C8DD6EA9}" sibTransId="{C8218148-B48A-4CD5-B315-EB4E2CA794B6}"/>
    <dgm:cxn modelId="{F09F3D24-1948-4AC1-A18C-EFF985ECD62E}" type="presOf" srcId="{9DF4BBD3-25B6-419A-AB91-DE3ACD9C4242}" destId="{12C7F52A-8E56-4217-BBC6-06CF6074755F}" srcOrd="0" destOrd="0" presId="urn:microsoft.com/office/officeart/2005/8/layout/cycle2"/>
    <dgm:cxn modelId="{F603A5E7-6B12-4C2E-B642-7E0D841F5EE0}" type="presOf" srcId="{8828E4FD-4B51-4892-8A21-08016202413A}" destId="{EBD0885B-17D0-430C-A851-26B86F60960F}" srcOrd="0" destOrd="0" presId="urn:microsoft.com/office/officeart/2005/8/layout/cycle2"/>
    <dgm:cxn modelId="{A97F1F63-6270-4C4C-B3C6-81CAD8B0236C}" type="presOf" srcId="{897A74CA-12E4-4886-9909-D0C39E0E9701}" destId="{468A1386-0908-4400-80C2-60E7E204102D}" srcOrd="0" destOrd="0" presId="urn:microsoft.com/office/officeart/2005/8/layout/cycle2"/>
    <dgm:cxn modelId="{E0EE0D67-7606-4AC5-A047-F9AC9B3D8910}" type="presOf" srcId="{897A74CA-12E4-4886-9909-D0C39E0E9701}" destId="{3A775353-482E-4CE9-B20D-AA3100346260}" srcOrd="1" destOrd="0" presId="urn:microsoft.com/office/officeart/2005/8/layout/cycle2"/>
    <dgm:cxn modelId="{7D1C661D-5452-4A24-A461-D1FDD661C07C}" srcId="{87306FB5-A2B2-49C6-9AD1-55B6917CD944}" destId="{9DF4BBD3-25B6-419A-AB91-DE3ACD9C4242}" srcOrd="0" destOrd="0" parTransId="{98CC9FE9-8325-4543-9BDF-A0D40F4BE211}" sibTransId="{51E61400-E8A1-4078-B0D1-05769AFE3FC2}"/>
    <dgm:cxn modelId="{6109A5B7-98DF-4CC6-9DE4-7AED1121F5E3}" type="presOf" srcId="{8DF2A84E-9439-4676-B13B-880F92495483}" destId="{7460B5D4-3A36-4CF5-86DB-C1955EA6D52B}" srcOrd="0" destOrd="0" presId="urn:microsoft.com/office/officeart/2005/8/layout/cycle2"/>
    <dgm:cxn modelId="{890F7F6A-DD89-49A1-B4B7-C70F6D786396}" type="presOf" srcId="{C8218148-B48A-4CD5-B315-EB4E2CA794B6}" destId="{16D4F65C-FD7E-454B-A435-01046A163639}" srcOrd="0" destOrd="0" presId="urn:microsoft.com/office/officeart/2005/8/layout/cycle2"/>
    <dgm:cxn modelId="{F248C62D-08D6-4448-AAF4-6B4C1A9C5AC9}" type="presOf" srcId="{D093C8A5-C38E-46B0-A43A-6E4799DBF5B8}" destId="{6A16FD32-ED4C-4555-95E6-E17D53BD0E60}" srcOrd="1" destOrd="0" presId="urn:microsoft.com/office/officeart/2005/8/layout/cycle2"/>
    <dgm:cxn modelId="{BC18C66A-A949-4BFE-820B-0EB9A79E441D}" type="presOf" srcId="{2580DAD5-E4B5-4293-AB07-A4C506041096}" destId="{6F524604-84AD-4D96-A7EE-EFC46B76EE8D}" srcOrd="0" destOrd="0" presId="urn:microsoft.com/office/officeart/2005/8/layout/cycle2"/>
    <dgm:cxn modelId="{D75495CB-BD7C-4D1C-A798-9A39418CE5D5}" srcId="{87306FB5-A2B2-49C6-9AD1-55B6917CD944}" destId="{435C8848-87CA-47E9-A5F7-99C1EC16E483}" srcOrd="4" destOrd="0" parTransId="{A4708D6C-7804-40ED-AC27-D9D8D2A4430F}" sibTransId="{897A74CA-12E4-4886-9909-D0C39E0E9701}"/>
    <dgm:cxn modelId="{09BB5B8E-44F9-4371-B997-1035CB4889D0}" type="presOf" srcId="{51E61400-E8A1-4078-B0D1-05769AFE3FC2}" destId="{FB2D05D1-EBAC-45C1-9BC3-97903D6597E1}" srcOrd="0" destOrd="0" presId="urn:microsoft.com/office/officeart/2005/8/layout/cycle2"/>
    <dgm:cxn modelId="{16C77CDD-D800-4138-88E0-89EC026BCB48}" type="presOf" srcId="{435C8848-87CA-47E9-A5F7-99C1EC16E483}" destId="{382240D4-C898-4910-84A6-839B8A331502}" srcOrd="0" destOrd="0" presId="urn:microsoft.com/office/officeart/2005/8/layout/cycle2"/>
    <dgm:cxn modelId="{82AA26D8-D355-4DF9-B9D7-60DF4FCC3725}" type="presOf" srcId="{8828E4FD-4B51-4892-8A21-08016202413A}" destId="{92DCAC41-0ABC-4ED1-88F9-CEBAA95A0C0F}" srcOrd="1" destOrd="0" presId="urn:microsoft.com/office/officeart/2005/8/layout/cycle2"/>
    <dgm:cxn modelId="{254BB73C-EB7B-4BC1-BB35-CDF9F81E1876}" type="presOf" srcId="{D093C8A5-C38E-46B0-A43A-6E4799DBF5B8}" destId="{1023D39A-31F1-4A83-8AD8-96C1812B5FDF}" srcOrd="0" destOrd="0" presId="urn:microsoft.com/office/officeart/2005/8/layout/cycle2"/>
    <dgm:cxn modelId="{8BC63270-C73D-4A33-AFA5-BE8D3EB1EA0E}" type="presParOf" srcId="{2549E5CF-6BE3-4B25-97C4-0F3526604FDD}" destId="{12C7F52A-8E56-4217-BBC6-06CF6074755F}" srcOrd="0" destOrd="0" presId="urn:microsoft.com/office/officeart/2005/8/layout/cycle2"/>
    <dgm:cxn modelId="{BF2D279C-461A-451C-9A32-658A66DD2C50}" type="presParOf" srcId="{2549E5CF-6BE3-4B25-97C4-0F3526604FDD}" destId="{FB2D05D1-EBAC-45C1-9BC3-97903D6597E1}" srcOrd="1" destOrd="0" presId="urn:microsoft.com/office/officeart/2005/8/layout/cycle2"/>
    <dgm:cxn modelId="{3CE18539-5CC8-4257-8E78-19AD97263672}" type="presParOf" srcId="{FB2D05D1-EBAC-45C1-9BC3-97903D6597E1}" destId="{845E2A29-6F89-486D-8E56-8819FCE66F58}" srcOrd="0" destOrd="0" presId="urn:microsoft.com/office/officeart/2005/8/layout/cycle2"/>
    <dgm:cxn modelId="{D0B63C1B-39D1-4D7A-B891-1CA359F4C91E}" type="presParOf" srcId="{2549E5CF-6BE3-4B25-97C4-0F3526604FDD}" destId="{DDDB76BB-D706-4697-96A1-8345580A3E0E}" srcOrd="2" destOrd="0" presId="urn:microsoft.com/office/officeart/2005/8/layout/cycle2"/>
    <dgm:cxn modelId="{17BCC936-E22A-45D3-AC30-1EFFCCAEA7F8}" type="presParOf" srcId="{2549E5CF-6BE3-4B25-97C4-0F3526604FDD}" destId="{1023D39A-31F1-4A83-8AD8-96C1812B5FDF}" srcOrd="3" destOrd="0" presId="urn:microsoft.com/office/officeart/2005/8/layout/cycle2"/>
    <dgm:cxn modelId="{34221E88-4227-463A-98C2-586B2BC9CB3D}" type="presParOf" srcId="{1023D39A-31F1-4A83-8AD8-96C1812B5FDF}" destId="{6A16FD32-ED4C-4555-95E6-E17D53BD0E60}" srcOrd="0" destOrd="0" presId="urn:microsoft.com/office/officeart/2005/8/layout/cycle2"/>
    <dgm:cxn modelId="{C18D64E6-3E41-44D2-85B1-E52BBEC2D7C4}" type="presParOf" srcId="{2549E5CF-6BE3-4B25-97C4-0F3526604FDD}" destId="{6F524604-84AD-4D96-A7EE-EFC46B76EE8D}" srcOrd="4" destOrd="0" presId="urn:microsoft.com/office/officeart/2005/8/layout/cycle2"/>
    <dgm:cxn modelId="{6B88546D-6A28-4EEE-BB7E-7FD5BA48422E}" type="presParOf" srcId="{2549E5CF-6BE3-4B25-97C4-0F3526604FDD}" destId="{EBD0885B-17D0-430C-A851-26B86F60960F}" srcOrd="5" destOrd="0" presId="urn:microsoft.com/office/officeart/2005/8/layout/cycle2"/>
    <dgm:cxn modelId="{86F83175-5EE2-4752-9E67-384F69C63F86}" type="presParOf" srcId="{EBD0885B-17D0-430C-A851-26B86F60960F}" destId="{92DCAC41-0ABC-4ED1-88F9-CEBAA95A0C0F}" srcOrd="0" destOrd="0" presId="urn:microsoft.com/office/officeart/2005/8/layout/cycle2"/>
    <dgm:cxn modelId="{772ACCC5-13E4-4D65-9B65-83CC4E32401A}" type="presParOf" srcId="{2549E5CF-6BE3-4B25-97C4-0F3526604FDD}" destId="{7460B5D4-3A36-4CF5-86DB-C1955EA6D52B}" srcOrd="6" destOrd="0" presId="urn:microsoft.com/office/officeart/2005/8/layout/cycle2"/>
    <dgm:cxn modelId="{17DBCD57-9E67-4A4C-A82B-BF530013E358}" type="presParOf" srcId="{2549E5CF-6BE3-4B25-97C4-0F3526604FDD}" destId="{16D4F65C-FD7E-454B-A435-01046A163639}" srcOrd="7" destOrd="0" presId="urn:microsoft.com/office/officeart/2005/8/layout/cycle2"/>
    <dgm:cxn modelId="{90CC98A4-C981-49CF-A7E3-649E896D6F02}" type="presParOf" srcId="{16D4F65C-FD7E-454B-A435-01046A163639}" destId="{E2292487-6927-48A3-9F9D-64DDE27F4EDD}" srcOrd="0" destOrd="0" presId="urn:microsoft.com/office/officeart/2005/8/layout/cycle2"/>
    <dgm:cxn modelId="{1528C34C-882D-4600-B27D-7000CA8C2852}" type="presParOf" srcId="{2549E5CF-6BE3-4B25-97C4-0F3526604FDD}" destId="{382240D4-C898-4910-84A6-839B8A331502}" srcOrd="8" destOrd="0" presId="urn:microsoft.com/office/officeart/2005/8/layout/cycle2"/>
    <dgm:cxn modelId="{1E80D24A-4E06-43D1-B571-4C1E6F653484}" type="presParOf" srcId="{2549E5CF-6BE3-4B25-97C4-0F3526604FDD}" destId="{468A1386-0908-4400-80C2-60E7E204102D}" srcOrd="9" destOrd="0" presId="urn:microsoft.com/office/officeart/2005/8/layout/cycle2"/>
    <dgm:cxn modelId="{9DD7D189-7463-4A50-8A2C-A97413661D45}" type="presParOf" srcId="{468A1386-0908-4400-80C2-60E7E204102D}" destId="{3A775353-482E-4CE9-B20D-AA31003462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F52A-8E56-4217-BBC6-06CF6074755F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2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614422" y="179995"/>
        <a:ext cx="867155" cy="867155"/>
      </dsp:txXfrm>
    </dsp:sp>
    <dsp:sp modelId="{FB2D05D1-EBAC-45C1-9BC3-97903D6597E1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3632045" y="996915"/>
        <a:ext cx="228964" cy="248335"/>
      </dsp:txXfrm>
    </dsp:sp>
    <dsp:sp modelId="{DDDB76BB-D706-4697-96A1-8345580A3E0E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3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105844" y="1263576"/>
        <a:ext cx="867155" cy="867155"/>
      </dsp:txXfrm>
    </dsp:sp>
    <dsp:sp modelId="{1023D39A-31F1-4A83-8AD8-96C1812B5FDF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87359"/>
            <a:satOff val="0"/>
            <a:lumOff val="-147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4158126" y="2394156"/>
        <a:ext cx="228964" cy="248335"/>
      </dsp:txXfrm>
    </dsp:sp>
    <dsp:sp modelId="{6F524604-84AD-4D96-A7EE-EFC46B76EE8D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5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3536171" y="3016849"/>
        <a:ext cx="867155" cy="867155"/>
      </dsp:txXfrm>
    </dsp:sp>
    <dsp:sp modelId="{EBD0885B-17D0-430C-A851-26B86F60960F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74719"/>
            <a:satOff val="0"/>
            <a:lumOff val="-2941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2991839" y="3326259"/>
        <a:ext cx="228964" cy="248335"/>
      </dsp:txXfrm>
    </dsp:sp>
    <dsp:sp modelId="{7460B5D4-3A36-4CF5-86DB-C1955EA6D52B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692672" y="3016849"/>
        <a:ext cx="867155" cy="867155"/>
      </dsp:txXfrm>
    </dsp:sp>
    <dsp:sp modelId="{16D4F65C-FD7E-454B-A435-01046A163639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862078"/>
            <a:satOff val="0"/>
            <a:lumOff val="-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 rot="10800000">
        <a:off x="1744954" y="2505090"/>
        <a:ext cx="228964" cy="248335"/>
      </dsp:txXfrm>
    </dsp:sp>
    <dsp:sp modelId="{382240D4-C898-4910-84A6-839B8A331502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rgbClr val="00B0F0"/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1122999" y="1263576"/>
        <a:ext cx="867155" cy="867155"/>
      </dsp:txXfrm>
    </dsp:sp>
    <dsp:sp modelId="{468A1386-0908-4400-80C2-60E7E204102D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98888" y="0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60AF-0A4F-4C57-92D6-5F902025270D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48788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98888" y="9348788"/>
            <a:ext cx="29051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DB70-4F8B-4451-827B-4E230DEDB5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59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98288" y="0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31FF-8E9A-455C-8EE0-B77D493128F8}" type="datetimeFigureOut">
              <a:rPr lang="fr-FR" smtClean="0"/>
              <a:t>16/04/2020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0560" y="4675188"/>
            <a:ext cx="5364480" cy="4429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98288" y="9348667"/>
            <a:ext cx="290576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4DAE-AAB1-4623-A947-C513F3A67F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868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71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5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8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42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48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847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95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4DAE-AAB1-4623-A947-C513F3A67F3C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81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1691680" y="2036417"/>
            <a:ext cx="5905010" cy="1260000"/>
          </a:xfrm>
        </p:spPr>
        <p:txBody>
          <a:bodyPr>
            <a:noAutofit/>
          </a:bodyPr>
          <a:lstStyle>
            <a:lvl1pPr algn="ctr">
              <a:defRPr sz="3000" b="1" cap="all" baseline="0">
                <a:solidFill>
                  <a:srgbClr val="31429C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5004048" y="5661248"/>
            <a:ext cx="3599284" cy="792088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FontTx/>
              <a:buNone/>
              <a:defRPr sz="1200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NOM, service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7019156" y="6489248"/>
            <a:ext cx="1584176" cy="26035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 b="1" cap="all" baseline="0">
                <a:solidFill>
                  <a:srgbClr val="205AA7"/>
                </a:solidFill>
              </a:defRPr>
            </a:lvl1pPr>
          </a:lstStyle>
          <a:p>
            <a:pPr lvl="0"/>
            <a:r>
              <a:rPr lang="fr-FR" dirty="0" smtClean="0"/>
              <a:t>DATE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86" y="252000"/>
            <a:ext cx="2113827" cy="10114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692000" y="1584000"/>
            <a:ext cx="7020000" cy="4500000"/>
          </a:xfrm>
        </p:spPr>
        <p:txBody>
          <a:bodyPr/>
          <a:lstStyle>
            <a:lvl1pPr marL="396000" indent="-396000">
              <a:buFont typeface="+mj-lt"/>
              <a:buAutoNum type="arabicPeriod"/>
              <a:defRPr cap="none" baseline="0"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4746" y="4005064"/>
            <a:ext cx="9227606" cy="65316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86" y="252000"/>
            <a:ext cx="2113827" cy="101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205AA7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5" name="Espace réservé du texte 2"/>
          <p:cNvSpPr>
            <a:spLocks noGrp="1"/>
          </p:cNvSpPr>
          <p:nvPr>
            <p:ph idx="1"/>
          </p:nvPr>
        </p:nvSpPr>
        <p:spPr>
          <a:xfrm>
            <a:off x="468000" y="1440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205AA7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4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5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 userDrawn="1">
            <p:extLst>
              <p:ext uri="{D42A27DB-BD31-4B8C-83A1-F6EECF244321}">
                <p14:modId xmlns:p14="http://schemas.microsoft.com/office/powerpoint/2010/main" val="1950391629"/>
              </p:ext>
            </p:extLst>
          </p:nvPr>
        </p:nvGraphicFramePr>
        <p:xfrm>
          <a:off x="1524000" y="169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pic>
        <p:nvPicPr>
          <p:cNvPr id="14" name="Image 13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198000"/>
            <a:ext cx="406800" cy="75600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42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40000"/>
            <a:ext cx="3008313" cy="4680000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6309320"/>
            <a:ext cx="900000" cy="421438"/>
          </a:xfrm>
          <a:prstGeom prst="rect">
            <a:avLst/>
          </a:prstGeom>
        </p:spPr>
      </p:pic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3779912" y="1440000"/>
            <a:ext cx="4932000" cy="4680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</p:spPr>
        <p:txBody>
          <a:bodyPr/>
          <a:lstStyle>
            <a:lvl1pPr>
              <a:defRPr cap="all" baseline="0">
                <a:solidFill>
                  <a:srgbClr val="31429C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48986"/>
            <a:ext cx="1861028" cy="131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80000"/>
            <a:ext cx="4976192" cy="360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480000"/>
            <a:ext cx="540000" cy="360000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205AA7"/>
                </a:solidFill>
              </a:defRPr>
            </a:lvl1pPr>
          </a:lstStyle>
          <a:p>
            <a:fld id="{A5612AF6-3794-417C-8315-010C3BB3AD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2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52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600" kern="1200">
          <a:solidFill>
            <a:srgbClr val="205AA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205AA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2708920"/>
            <a:ext cx="5905010" cy="1260000"/>
          </a:xfrm>
        </p:spPr>
        <p:txBody>
          <a:bodyPr/>
          <a:lstStyle/>
          <a:p>
            <a:r>
              <a:rPr lang="fr-FR" dirty="0" smtClean="0"/>
              <a:t>Gestion des pools de contreparties dans </a:t>
            </a:r>
            <a:r>
              <a:rPr lang="fr-FR" dirty="0" err="1" smtClean="0"/>
              <a:t>ecms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DMPM</a:t>
            </a:r>
          </a:p>
          <a:p>
            <a:r>
              <a:rPr lang="fr-FR" dirty="0" smtClean="0"/>
              <a:t>BOPM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smtClean="0"/>
              <a:t>16.04.2020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opérations de politique monétaire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3000"/>
            <a:ext cx="3887976" cy="4822963"/>
          </a:xfrm>
        </p:spPr>
        <p:txBody>
          <a:bodyPr>
            <a:normAutofit fontScale="77500" lnSpcReduction="20000"/>
          </a:bodyPr>
          <a:lstStyle/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L’objectif est de définir le type d’opérations de politique monétaire auquel la Contrepartie peut accéder en le rattachant à son pool dédié et de spécifier le CLM Main Cash </a:t>
            </a:r>
            <a:r>
              <a:rPr lang="fr-FR" sz="2400" dirty="0" err="1" smtClean="0"/>
              <a:t>Account</a:t>
            </a:r>
            <a:r>
              <a:rPr lang="fr-FR" sz="2400" smtClean="0"/>
              <a:t> utilisé </a:t>
            </a:r>
            <a:r>
              <a:rPr lang="fr-FR" sz="2400" dirty="0" smtClean="0"/>
              <a:t>pour le paiement de ces opérations.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Pour rappel, les opérations de politique monétaire comprennent :</a:t>
            </a:r>
          </a:p>
          <a:p>
            <a:pPr lvl="1" algn="just"/>
            <a:r>
              <a:rPr lang="fr-FR" sz="2200" dirty="0" smtClean="0"/>
              <a:t>Les opérations d’open </a:t>
            </a:r>
            <a:r>
              <a:rPr lang="fr-FR" sz="2200" dirty="0" err="1" smtClean="0"/>
              <a:t>market</a:t>
            </a:r>
            <a:r>
              <a:rPr lang="fr-FR" sz="2200" dirty="0"/>
              <a:t> </a:t>
            </a:r>
            <a:r>
              <a:rPr lang="fr-FR" sz="2200" dirty="0" smtClean="0"/>
              <a:t>visant à fournir de la liquidité,</a:t>
            </a:r>
          </a:p>
          <a:p>
            <a:pPr lvl="1" algn="just"/>
            <a:r>
              <a:rPr lang="fr-FR" sz="2200" dirty="0" smtClean="0"/>
              <a:t>Les opérations d’open </a:t>
            </a:r>
            <a:r>
              <a:rPr lang="fr-FR" sz="2200" dirty="0" err="1" smtClean="0"/>
              <a:t>market</a:t>
            </a:r>
            <a:r>
              <a:rPr lang="fr-FR" sz="2200" dirty="0" smtClean="0"/>
              <a:t> visant à absorber de la liquidité,</a:t>
            </a:r>
          </a:p>
          <a:p>
            <a:pPr lvl="1" algn="just"/>
            <a:r>
              <a:rPr lang="fr-FR" sz="2200" dirty="0" smtClean="0"/>
              <a:t>Les facilités marginales de prêt.</a:t>
            </a:r>
          </a:p>
          <a:p>
            <a:pPr lvl="1" algn="just"/>
            <a:endParaRPr lang="fr-FR" dirty="0" smtClean="0"/>
          </a:p>
        </p:txBody>
      </p:sp>
      <p:pic>
        <p:nvPicPr>
          <p:cNvPr id="6" name="Imag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595782" y="1844824"/>
            <a:ext cx="3943529" cy="3168352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8370616" y="2609824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8370616" y="2906409"/>
            <a:ext cx="683568" cy="43204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3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opérations de politique monétaire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11</a:t>
            </a:fld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025285"/>
              </p:ext>
            </p:extLst>
          </p:nvPr>
        </p:nvGraphicFramePr>
        <p:xfrm>
          <a:off x="1362231" y="908720"/>
          <a:ext cx="6441137" cy="5169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3006">
                  <a:extLst>
                    <a:ext uri="{9D8B030D-6E8A-4147-A177-3AD203B41FA5}">
                      <a16:colId xmlns:a16="http://schemas.microsoft.com/office/drawing/2014/main" val="294536585"/>
                    </a:ext>
                  </a:extLst>
                </a:gridCol>
                <a:gridCol w="4328131">
                  <a:extLst>
                    <a:ext uri="{9D8B030D-6E8A-4147-A177-3AD203B41FA5}">
                      <a16:colId xmlns:a16="http://schemas.microsoft.com/office/drawing/2014/main" val="692582618"/>
                    </a:ext>
                  </a:extLst>
                </a:gridCol>
              </a:tblGrid>
              <a:tr h="2139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Attribute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592510"/>
                  </a:ext>
                </a:extLst>
              </a:tr>
              <a:tr h="670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Counterparty RIAD Code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Identification of the Counterparty (i.e. an ECMS Entity with a Counterparty role) to which the authorisation to use Monetary Policy Operation is granted.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787098"/>
                  </a:ext>
                </a:extLst>
              </a:tr>
              <a:tr h="219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Parent RIAD Code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Identification of the NCB that maintains the Account in the ECMS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234237"/>
                  </a:ext>
                </a:extLst>
              </a:tr>
              <a:tr h="1488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Monetary Policy Operation Type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Type of Monetary Policy Operation. The possible values are</a:t>
                      </a:r>
                      <a:endParaRPr lang="fr-FR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Marginal lending facility</a:t>
                      </a:r>
                      <a:endParaRPr lang="fr-FR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Standard tender operation</a:t>
                      </a:r>
                      <a:endParaRPr lang="fr-FR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Fine tuning reverse operation providing</a:t>
                      </a:r>
                      <a:endParaRPr lang="fr-FR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Fixed term deposit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020720"/>
                  </a:ext>
                </a:extLst>
              </a:tr>
              <a:tr h="442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ECMS Pool containing the collateral positions used to cover the operation.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9631061"/>
                  </a:ext>
                </a:extLst>
              </a:tr>
              <a:tr h="442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Counterparty CLM MCA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Counterparty CLM Main Cash Account used for the settlement of this type of operation.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904966"/>
                  </a:ext>
                </a:extLst>
              </a:tr>
              <a:tr h="442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CLM CB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CLM CB Account used for the settlement of this type of operation.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49529"/>
                  </a:ext>
                </a:extLst>
              </a:tr>
              <a:tr h="213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253941"/>
                  </a:ext>
                </a:extLst>
              </a:tr>
              <a:tr h="213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Last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057754"/>
                  </a:ext>
                </a:extLst>
              </a:tr>
              <a:tr h="607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Last Update date and time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Update date and time:</a:t>
                      </a:r>
                      <a:endParaRPr lang="fr-F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YYYYMMDD HH:MM:SS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512576"/>
                  </a:ext>
                </a:extLst>
              </a:tr>
              <a:tr h="213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Last Update reason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Reason for update.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066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2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 des autres </a:t>
            </a:r>
            <a:r>
              <a:rPr lang="fr-FR" dirty="0"/>
              <a:t>opérations de </a:t>
            </a:r>
            <a:r>
              <a:rPr lang="fr-FR" dirty="0" smtClean="0"/>
              <a:t>crédit / Crédit réservé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340768"/>
            <a:ext cx="3887976" cy="512868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FR" sz="2800" dirty="0"/>
              <a:t>Les </a:t>
            </a:r>
            <a:r>
              <a:rPr lang="fr-FR" sz="2800" dirty="0" smtClean="0"/>
              <a:t>types de crédit réservé autorisés pour une Contrepartie seront </a:t>
            </a:r>
            <a:r>
              <a:rPr lang="fr-FR" sz="2800" dirty="0"/>
              <a:t>configurés dans ECMS</a:t>
            </a:r>
            <a:r>
              <a:rPr lang="fr-FR" sz="2800" dirty="0" smtClean="0"/>
              <a:t>.</a:t>
            </a:r>
          </a:p>
          <a:p>
            <a:pPr algn="just"/>
            <a:r>
              <a:rPr lang="fr-FR" sz="2800" dirty="0" smtClean="0"/>
              <a:t>1 ou plusieurs types de crédit réservé pourront être rattachés à un même pool : </a:t>
            </a:r>
          </a:p>
          <a:p>
            <a:pPr lvl="1" algn="just"/>
            <a:r>
              <a:rPr lang="fr-FR" sz="2600" dirty="0" smtClean="0"/>
              <a:t>«</a:t>
            </a:r>
            <a:r>
              <a:rPr lang="fr-FR" sz="2600" dirty="0"/>
              <a:t> NCB </a:t>
            </a:r>
            <a:r>
              <a:rPr lang="fr-FR" sz="2600" dirty="0" err="1"/>
              <a:t>purpose</a:t>
            </a:r>
            <a:r>
              <a:rPr lang="fr-FR" sz="2600" dirty="0"/>
              <a:t> » (à la main de la BCN</a:t>
            </a:r>
            <a:r>
              <a:rPr lang="fr-FR" sz="2600" dirty="0" smtClean="0"/>
              <a:t>)</a:t>
            </a:r>
          </a:p>
          <a:p>
            <a:pPr lvl="1" algn="just"/>
            <a:r>
              <a:rPr lang="fr-FR" sz="2600" dirty="0" smtClean="0"/>
              <a:t>«</a:t>
            </a:r>
            <a:r>
              <a:rPr lang="fr-FR" sz="2600" dirty="0"/>
              <a:t> </a:t>
            </a:r>
            <a:r>
              <a:rPr lang="fr-FR" sz="2600" dirty="0" err="1"/>
              <a:t>Counterparty</a:t>
            </a:r>
            <a:r>
              <a:rPr lang="fr-FR" sz="2600" dirty="0"/>
              <a:t> </a:t>
            </a:r>
            <a:r>
              <a:rPr lang="fr-FR" sz="2600" dirty="0" err="1"/>
              <a:t>purpose</a:t>
            </a:r>
            <a:r>
              <a:rPr lang="fr-FR" sz="2600" dirty="0"/>
              <a:t> » (à la main de la Contrepartie</a:t>
            </a:r>
            <a:r>
              <a:rPr lang="fr-FR" sz="2600" dirty="0" smtClean="0"/>
              <a:t>)</a:t>
            </a:r>
          </a:p>
          <a:p>
            <a:pPr lvl="1" algn="just"/>
            <a:r>
              <a:rPr lang="fr-FR" sz="2600" dirty="0" smtClean="0"/>
              <a:t>«</a:t>
            </a:r>
            <a:r>
              <a:rPr lang="fr-FR" sz="2600" dirty="0"/>
              <a:t> CLM </a:t>
            </a:r>
            <a:r>
              <a:rPr lang="fr-FR" sz="2600" dirty="0" err="1"/>
              <a:t>Contingency</a:t>
            </a:r>
            <a:r>
              <a:rPr lang="fr-FR" sz="2600" dirty="0"/>
              <a:t> » (pour alimenter ECONS</a:t>
            </a:r>
            <a:r>
              <a:rPr lang="fr-FR" sz="2600" dirty="0" smtClean="0"/>
              <a:t>)</a:t>
            </a:r>
            <a:endParaRPr lang="fr-FR" sz="2600" dirty="0"/>
          </a:p>
          <a:p>
            <a:pPr algn="just"/>
            <a:r>
              <a:rPr lang="fr-FR" sz="2800" dirty="0" smtClean="0"/>
              <a:t>1 </a:t>
            </a:r>
            <a:r>
              <a:rPr lang="fr-FR" sz="2800" dirty="0"/>
              <a:t>type de </a:t>
            </a:r>
            <a:r>
              <a:rPr lang="fr-FR" sz="2800" dirty="0" smtClean="0"/>
              <a:t>crédit réservé ne pourra </a:t>
            </a:r>
            <a:r>
              <a:rPr lang="fr-FR" sz="2800" dirty="0"/>
              <a:t>être renseigné </a:t>
            </a:r>
            <a:r>
              <a:rPr lang="fr-FR" sz="2800" dirty="0" smtClean="0"/>
              <a:t>qu’une fois par pool.</a:t>
            </a:r>
          </a:p>
          <a:p>
            <a:pPr algn="just"/>
            <a:r>
              <a:rPr lang="fr-FR" sz="2800" dirty="0" smtClean="0"/>
              <a:t>Seul le type CLM </a:t>
            </a:r>
            <a:r>
              <a:rPr lang="fr-FR" sz="2800" dirty="0" err="1" smtClean="0"/>
              <a:t>Contingency</a:t>
            </a:r>
            <a:r>
              <a:rPr lang="fr-FR" sz="2800" dirty="0" smtClean="0"/>
              <a:t> pourra être utilisé pour alimenter ECONS.</a:t>
            </a:r>
            <a:endParaRPr lang="fr-FR" sz="2800" dirty="0"/>
          </a:p>
          <a:p>
            <a:pPr lvl="1" algn="just"/>
            <a:endParaRPr lang="fr-FR" dirty="0" smtClean="0"/>
          </a:p>
        </p:txBody>
      </p:sp>
      <p:pic>
        <p:nvPicPr>
          <p:cNvPr id="6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08097" y="2060848"/>
            <a:ext cx="3943529" cy="3168352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8495839" y="3437423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24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autres opérations de crédit / Crédit réservé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21054"/>
              </p:ext>
            </p:extLst>
          </p:nvPr>
        </p:nvGraphicFramePr>
        <p:xfrm>
          <a:off x="395536" y="1340768"/>
          <a:ext cx="8046864" cy="3992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763">
                  <a:extLst>
                    <a:ext uri="{9D8B030D-6E8A-4147-A177-3AD203B41FA5}">
                      <a16:colId xmlns:a16="http://schemas.microsoft.com/office/drawing/2014/main" val="3364974426"/>
                    </a:ext>
                  </a:extLst>
                </a:gridCol>
                <a:gridCol w="5407101">
                  <a:extLst>
                    <a:ext uri="{9D8B030D-6E8A-4147-A177-3AD203B41FA5}">
                      <a16:colId xmlns:a16="http://schemas.microsoft.com/office/drawing/2014/main" val="3010598121"/>
                    </a:ext>
                  </a:extLst>
                </a:gridCol>
              </a:tblGrid>
              <a:tr h="2678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Attribute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944088"/>
                  </a:ext>
                </a:extLst>
              </a:tr>
              <a:tr h="522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Credit </a:t>
                      </a:r>
                      <a:r>
                        <a:rPr lang="en-GB" sz="1200" dirty="0" smtClean="0">
                          <a:effectLst/>
                        </a:rPr>
                        <a:t>Freezing Type </a:t>
                      </a:r>
                      <a:r>
                        <a:rPr lang="en-GB" sz="1200" dirty="0">
                          <a:effectLst/>
                        </a:rPr>
                        <a:t>Identifier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credit freezing type.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995414"/>
                  </a:ext>
                </a:extLst>
              </a:tr>
              <a:tr h="275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Credit Freezing Type Name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Name of the type of credit freezing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8189266"/>
                  </a:ext>
                </a:extLst>
              </a:tr>
              <a:tr h="23908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Credit Freezing Type Purpose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It can be: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NCB purpose: only the Refinancing Central Bank of the Counterparty is authorised to setup the amount of credit freezing. It can be used for discretionary measures.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Counterparty purpose: the Counterparty is authorised to set up the amount of credit freezing.</a:t>
                      </a:r>
                      <a:endParaRPr lang="fr-FR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For CLM contingency: the Counterparty is authorised to set up the amount of credit freezing in order to reserve collateral for the CLM contingency module.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940356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139665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405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288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autres opérations de crédit / </a:t>
            </a:r>
            <a:r>
              <a:rPr lang="fr-FR" dirty="0" smtClean="0"/>
              <a:t>Ligne de crédit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333551"/>
            <a:ext cx="4104000" cy="5326449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Le compte espèces Main Cash </a:t>
            </a:r>
            <a:r>
              <a:rPr lang="fr-FR" sz="2000" dirty="0" err="1" smtClean="0"/>
              <a:t>Account</a:t>
            </a:r>
            <a:r>
              <a:rPr lang="fr-FR" sz="2000" dirty="0" smtClean="0"/>
              <a:t> de la Contrepartie dans CLM utilisé </a:t>
            </a:r>
            <a:r>
              <a:rPr lang="fr-FR" sz="2000" dirty="0"/>
              <a:t>pour </a:t>
            </a:r>
            <a:r>
              <a:rPr lang="fr-FR" sz="2000" dirty="0" smtClean="0"/>
              <a:t>la gestion de la ligne de crédit ser</a:t>
            </a:r>
            <a:r>
              <a:rPr lang="fr-FR" sz="2000" dirty="0"/>
              <a:t>a</a:t>
            </a:r>
            <a:r>
              <a:rPr lang="fr-FR" sz="2000" dirty="0" smtClean="0"/>
              <a:t> configuré </a:t>
            </a:r>
            <a:r>
              <a:rPr lang="fr-FR" sz="2000" dirty="0"/>
              <a:t>dans </a:t>
            </a:r>
            <a:r>
              <a:rPr lang="fr-FR" sz="2000" dirty="0" smtClean="0"/>
              <a:t>ECMS.</a:t>
            </a:r>
            <a:endParaRPr lang="fr-FR" sz="2000" dirty="0"/>
          </a:p>
          <a:p>
            <a:pPr algn="just"/>
            <a:r>
              <a:rPr lang="fr-FR" sz="2000" dirty="0" smtClean="0"/>
              <a:t>La Contrepartie ou la </a:t>
            </a:r>
            <a:r>
              <a:rPr lang="fr-FR" sz="2000" dirty="0"/>
              <a:t>BCN </a:t>
            </a:r>
            <a:r>
              <a:rPr lang="fr-FR" sz="2000" dirty="0" smtClean="0"/>
              <a:t>auront également la possibilité de définir des limites pour plafonner l’utilisation de la ligne de crédit.</a:t>
            </a:r>
          </a:p>
          <a:p>
            <a:pPr algn="just"/>
            <a:r>
              <a:rPr lang="fr-FR" sz="2000" dirty="0" smtClean="0"/>
              <a:t>Seule 1 ligne de crédit pourra être affectée à une Contrepartie. Elle ne peut être rattachée qu’à un seul pool. Une Contrepartie peut ne pas disposer de ligne de crédit.</a:t>
            </a:r>
          </a:p>
        </p:txBody>
      </p:sp>
      <p:pic>
        <p:nvPicPr>
          <p:cNvPr id="7" name="Imag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808097" y="2060848"/>
            <a:ext cx="3943529" cy="3168352"/>
          </a:xfrm>
          <a:prstGeom prst="rect">
            <a:avLst/>
          </a:prstGeom>
        </p:spPr>
      </p:pic>
      <p:sp>
        <p:nvSpPr>
          <p:cNvPr id="8" name="Flèche gauche 7"/>
          <p:cNvSpPr/>
          <p:nvPr/>
        </p:nvSpPr>
        <p:spPr>
          <a:xfrm>
            <a:off x="8507085" y="4365104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864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autres opérations de crédit / </a:t>
            </a:r>
            <a:r>
              <a:rPr lang="fr-FR" dirty="0" smtClean="0"/>
              <a:t>Ligne de crédit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15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46067"/>
              </p:ext>
            </p:extLst>
          </p:nvPr>
        </p:nvGraphicFramePr>
        <p:xfrm>
          <a:off x="468000" y="1268760"/>
          <a:ext cx="8244400" cy="4680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4565">
                  <a:extLst>
                    <a:ext uri="{9D8B030D-6E8A-4147-A177-3AD203B41FA5}">
                      <a16:colId xmlns:a16="http://schemas.microsoft.com/office/drawing/2014/main" val="4005081283"/>
                    </a:ext>
                  </a:extLst>
                </a:gridCol>
                <a:gridCol w="5539835">
                  <a:extLst>
                    <a:ext uri="{9D8B030D-6E8A-4147-A177-3AD203B41FA5}">
                      <a16:colId xmlns:a16="http://schemas.microsoft.com/office/drawing/2014/main" val="1101351725"/>
                    </a:ext>
                  </a:extLst>
                </a:gridCol>
              </a:tblGrid>
              <a:tr h="2626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Attribute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226940"/>
                  </a:ext>
                </a:extLst>
              </a:tr>
              <a:tr h="54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Pool Identifier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ECMS Pool where the excess collateral is affected to a credit line is authorised.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669182"/>
                  </a:ext>
                </a:extLst>
              </a:tr>
              <a:tr h="54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CLM Main Cash Account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CLM Main Cash Account where the intraday credit facility is provided.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383021"/>
                  </a:ext>
                </a:extLst>
              </a:tr>
              <a:tr h="54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NCB Maximum Credit Line Value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Maximum Credit line value authorised set by the Refinancing Central Bank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050635"/>
                  </a:ext>
                </a:extLst>
              </a:tr>
              <a:tr h="26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NCB MaCL 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record, set by the NCB.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613714"/>
                  </a:ext>
                </a:extLst>
              </a:tr>
              <a:tr h="26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NCB MaCL 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Last day of validity of the record, set by the NCB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964614"/>
                  </a:ext>
                </a:extLst>
              </a:tr>
              <a:tr h="652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Counterparty Maximum Credit Line Value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Maximum Credit line value set by the Counterparty. This value must be less or equal to the NCB Maximum Credit Line Value.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3465502"/>
                  </a:ext>
                </a:extLst>
              </a:tr>
              <a:tr h="54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Counterparty MaCL 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record, set by the Counterparty.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305480"/>
                  </a:ext>
                </a:extLst>
              </a:tr>
              <a:tr h="54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Counterparty MaCL 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Last day of validity of the record, set by the Counterparty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585120"/>
                  </a:ext>
                </a:extLst>
              </a:tr>
              <a:tr h="26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First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879238"/>
                  </a:ext>
                </a:extLst>
              </a:tr>
              <a:tr h="26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3658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45687" y="1268760"/>
            <a:ext cx="4270329" cy="5211240"/>
          </a:xfrm>
        </p:spPr>
        <p:txBody>
          <a:bodyPr/>
          <a:lstStyle/>
          <a:p>
            <a:pPr algn="just"/>
            <a:r>
              <a:rPr lang="fr-FR" dirty="0"/>
              <a:t>Cette étape vise à définir les différents types de collatéral </a:t>
            </a:r>
            <a:r>
              <a:rPr lang="fr-FR" dirty="0" smtClean="0"/>
              <a:t>mobilisés.</a:t>
            </a:r>
            <a:endParaRPr lang="fr-FR" dirty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positions de collatéral </a:t>
            </a:r>
            <a:r>
              <a:rPr lang="fr-FR" dirty="0" smtClean="0"/>
              <a:t>titres (hors </a:t>
            </a:r>
            <a:r>
              <a:rPr lang="fr-FR" dirty="0" err="1" smtClean="0"/>
              <a:t>triparty</a:t>
            </a:r>
            <a:r>
              <a:rPr lang="fr-FR" dirty="0" smtClean="0"/>
              <a:t> harmonisé) et de créances </a:t>
            </a:r>
            <a:r>
              <a:rPr lang="fr-FR" dirty="0"/>
              <a:t>privées </a:t>
            </a:r>
            <a:r>
              <a:rPr lang="fr-FR" dirty="0" smtClean="0"/>
              <a:t>(hors ACC en pools) sont </a:t>
            </a:r>
            <a:r>
              <a:rPr lang="fr-FR" dirty="0"/>
              <a:t>enregistrées </a:t>
            </a:r>
            <a:r>
              <a:rPr lang="fr-FR" dirty="0" smtClean="0"/>
              <a:t>dans des comptes titres internes </a:t>
            </a:r>
            <a:r>
              <a:rPr lang="fr-FR" dirty="0"/>
              <a:t>ECMS </a:t>
            </a:r>
            <a:r>
              <a:rPr lang="fr-FR" dirty="0" smtClean="0"/>
              <a:t>« ECMS </a:t>
            </a:r>
            <a:r>
              <a:rPr lang="fr-FR" dirty="0" err="1" smtClean="0"/>
              <a:t>Counterparty</a:t>
            </a:r>
            <a:r>
              <a:rPr lang="fr-FR" dirty="0" smtClean="0"/>
              <a:t> </a:t>
            </a:r>
            <a:r>
              <a:rPr lang="fr-FR" dirty="0" err="1"/>
              <a:t>asset</a:t>
            </a:r>
            <a:r>
              <a:rPr lang="fr-FR" dirty="0"/>
              <a:t> </a:t>
            </a:r>
            <a:r>
              <a:rPr lang="fr-FR" dirty="0" err="1" smtClean="0"/>
              <a:t>accounts</a:t>
            </a:r>
            <a:r>
              <a:rPr lang="fr-FR" dirty="0" smtClean="0"/>
              <a:t> ». </a:t>
            </a:r>
            <a:r>
              <a:rPr lang="fr-FR" dirty="0"/>
              <a:t>Ces comptes devront </a:t>
            </a:r>
            <a:r>
              <a:rPr lang="fr-FR" dirty="0" smtClean="0"/>
              <a:t>être </a:t>
            </a:r>
            <a:r>
              <a:rPr lang="fr-FR" dirty="0"/>
              <a:t>rattachés au pool de la </a:t>
            </a:r>
            <a:r>
              <a:rPr lang="fr-FR" dirty="0" smtClean="0"/>
              <a:t>Contrepartie. </a:t>
            </a:r>
            <a:endParaRPr lang="fr-FR" dirty="0"/>
          </a:p>
          <a:p>
            <a:pPr algn="just"/>
            <a:r>
              <a:rPr lang="fr-FR" dirty="0" smtClean="0"/>
              <a:t>Plusieurs comptes peuvent être rattachés à un même pool, mais un compte ne peut être rattaché qu’à un seul pool.</a:t>
            </a:r>
          </a:p>
          <a:p>
            <a:pPr algn="just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Configuration des </a:t>
            </a:r>
            <a:r>
              <a:rPr lang="fr-FR" dirty="0" smtClean="0"/>
              <a:t>catégories </a:t>
            </a:r>
            <a:r>
              <a:rPr lang="fr-FR" dirty="0"/>
              <a:t>de </a:t>
            </a:r>
            <a:r>
              <a:rPr lang="fr-FR" dirty="0" smtClean="0"/>
              <a:t>collatéral / </a:t>
            </a:r>
            <a:r>
              <a:rPr lang="fr-FR" dirty="0" err="1" smtClean="0"/>
              <a:t>Marketable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et </a:t>
            </a:r>
            <a:r>
              <a:rPr lang="fr-FR" dirty="0" err="1" smtClean="0"/>
              <a:t>credit</a:t>
            </a:r>
            <a:r>
              <a:rPr lang="fr-FR" dirty="0" smtClean="0"/>
              <a:t> claims</a:t>
            </a:r>
            <a:endParaRPr lang="fr-FR" dirty="0"/>
          </a:p>
        </p:txBody>
      </p:sp>
      <p:pic>
        <p:nvPicPr>
          <p:cNvPr id="20" name="Image 19"/>
          <p:cNvPicPr/>
          <p:nvPr/>
        </p:nvPicPr>
        <p:blipFill>
          <a:blip r:embed="rId2"/>
          <a:stretch>
            <a:fillRect/>
          </a:stretch>
        </p:blipFill>
        <p:spPr>
          <a:xfrm>
            <a:off x="4800680" y="2132856"/>
            <a:ext cx="3943529" cy="3168352"/>
          </a:xfrm>
          <a:prstGeom prst="rect">
            <a:avLst/>
          </a:prstGeom>
        </p:spPr>
      </p:pic>
      <p:sp>
        <p:nvSpPr>
          <p:cNvPr id="21" name="Flèche gauche 20"/>
          <p:cNvSpPr/>
          <p:nvPr/>
        </p:nvSpPr>
        <p:spPr>
          <a:xfrm>
            <a:off x="6522742" y="2950213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gauche 21"/>
          <p:cNvSpPr/>
          <p:nvPr/>
        </p:nvSpPr>
        <p:spPr>
          <a:xfrm>
            <a:off x="6519249" y="3459178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4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/ </a:t>
            </a:r>
            <a:r>
              <a:rPr lang="fr-FR" dirty="0" err="1"/>
              <a:t>Marketable</a:t>
            </a:r>
            <a:r>
              <a:rPr lang="fr-FR" dirty="0"/>
              <a:t> </a:t>
            </a:r>
            <a:r>
              <a:rPr lang="fr-FR" dirty="0" err="1"/>
              <a:t>assets</a:t>
            </a:r>
            <a:r>
              <a:rPr lang="fr-FR" dirty="0"/>
              <a:t> et </a:t>
            </a:r>
            <a:r>
              <a:rPr lang="fr-FR" dirty="0" err="1"/>
              <a:t>credit</a:t>
            </a:r>
            <a:r>
              <a:rPr lang="fr-FR" dirty="0"/>
              <a:t> claims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2400" dirty="0" smtClean="0"/>
              <a:t>Le rattachement d’un « ECMS </a:t>
            </a:r>
            <a:r>
              <a:rPr lang="fr-FR" sz="2400" dirty="0" err="1" smtClean="0"/>
              <a:t>Counterparty</a:t>
            </a:r>
            <a:r>
              <a:rPr lang="fr-FR" sz="2400" dirty="0" smtClean="0"/>
              <a:t> </a:t>
            </a:r>
            <a:r>
              <a:rPr lang="fr-FR" sz="2400" dirty="0" err="1" smtClean="0"/>
              <a:t>Asset</a:t>
            </a:r>
            <a:r>
              <a:rPr lang="fr-FR" sz="2400" dirty="0" smtClean="0"/>
              <a:t> </a:t>
            </a:r>
            <a:r>
              <a:rPr lang="fr-FR" sz="2400" dirty="0" err="1" smtClean="0"/>
              <a:t>Account</a:t>
            </a:r>
            <a:r>
              <a:rPr lang="fr-FR" sz="2400" dirty="0" smtClean="0"/>
              <a:t> » au pool d’une Contrepartie s’effectue en complétant les informations suivantes :</a:t>
            </a:r>
          </a:p>
          <a:p>
            <a:pPr marL="0" indent="0" algn="just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20974"/>
              </p:ext>
            </p:extLst>
          </p:nvPr>
        </p:nvGraphicFramePr>
        <p:xfrm>
          <a:off x="1331640" y="2924944"/>
          <a:ext cx="6319346" cy="1768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053">
                  <a:extLst>
                    <a:ext uri="{9D8B030D-6E8A-4147-A177-3AD203B41FA5}">
                      <a16:colId xmlns:a16="http://schemas.microsoft.com/office/drawing/2014/main" val="1485557488"/>
                    </a:ext>
                  </a:extLst>
                </a:gridCol>
                <a:gridCol w="4246293">
                  <a:extLst>
                    <a:ext uri="{9D8B030D-6E8A-4147-A177-3AD203B41FA5}">
                      <a16:colId xmlns:a16="http://schemas.microsoft.com/office/drawing/2014/main" val="3245131076"/>
                    </a:ext>
                  </a:extLst>
                </a:gridCol>
              </a:tblGrid>
              <a:tr h="247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Attribute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498846"/>
                  </a:ext>
                </a:extLst>
              </a:tr>
              <a:tr h="5123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ECMS Pool to which the ECMS Counterparty Asset Account/s are linked.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988283"/>
                  </a:ext>
                </a:extLst>
              </a:tr>
              <a:tr h="5123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ECMS Counterparty Asset Account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ECMS Counterparty Asset Account that hold the collateral positions.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91284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253790"/>
                  </a:ext>
                </a:extLst>
              </a:tr>
              <a:tr h="247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8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57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positions de </a:t>
            </a:r>
            <a:r>
              <a:rPr lang="fr-FR" dirty="0" smtClean="0"/>
              <a:t>collatéral / TRIPARTY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031637"/>
            <a:ext cx="4248016" cy="4822963"/>
          </a:xfrm>
        </p:spPr>
        <p:txBody>
          <a:bodyPr>
            <a:normAutofit lnSpcReduction="10000"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sz="2200" dirty="0" smtClean="0"/>
              <a:t>Le(s) agent(s) Tripartite(s) autorisé(s) pour une Contrepartie donnée sera(ont) configuré(s) dans le(s) pool(s) ECMS de la Contrepartie. </a:t>
            </a:r>
          </a:p>
          <a:p>
            <a:pPr algn="just"/>
            <a:r>
              <a:rPr lang="fr-FR" sz="2200" dirty="0" smtClean="0"/>
              <a:t>Cette configuration permettra de s’assurer de l’existence préalable d’une relation contractuelle entre la Contrepartie, l’Agent Tripartite et la </a:t>
            </a:r>
            <a:r>
              <a:rPr lang="fr-FR" sz="2200" dirty="0"/>
              <a:t>BCN. </a:t>
            </a:r>
            <a:endParaRPr lang="fr-FR" sz="2200" dirty="0" smtClean="0"/>
          </a:p>
          <a:p>
            <a:pPr algn="just"/>
            <a:r>
              <a:rPr lang="fr-FR" sz="2200" dirty="0" smtClean="0"/>
              <a:t>NB : Les </a:t>
            </a:r>
            <a:r>
              <a:rPr lang="fr-FR" sz="2200" dirty="0"/>
              <a:t>positions de </a:t>
            </a:r>
            <a:r>
              <a:rPr lang="fr-FR" sz="2200" dirty="0" err="1"/>
              <a:t>Triparty</a:t>
            </a:r>
            <a:r>
              <a:rPr lang="fr-FR" sz="2200" dirty="0"/>
              <a:t> ne sont pas enregistrées dans des comptes (</a:t>
            </a:r>
            <a:r>
              <a:rPr lang="fr-FR" sz="2200" i="1" dirty="0"/>
              <a:t>en cours de discussion</a:t>
            </a:r>
            <a:r>
              <a:rPr lang="fr-FR" sz="2200" dirty="0"/>
              <a:t>).</a:t>
            </a:r>
          </a:p>
          <a:p>
            <a:pPr algn="just"/>
            <a:endParaRPr lang="fr-FR" sz="2200" dirty="0" smtClean="0"/>
          </a:p>
        </p:txBody>
      </p:sp>
      <p:pic>
        <p:nvPicPr>
          <p:cNvPr id="6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08097" y="2060848"/>
            <a:ext cx="3943529" cy="3168352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6438077" y="3139279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612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/ TRIPARTY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42441" y="120908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Le rattachement d’un </a:t>
            </a:r>
            <a:r>
              <a:rPr lang="fr-FR" sz="2400" dirty="0" smtClean="0"/>
              <a:t>Agent Tripartite </a:t>
            </a:r>
            <a:r>
              <a:rPr lang="fr-FR" sz="2400" dirty="0"/>
              <a:t>au pool d’une </a:t>
            </a:r>
            <a:r>
              <a:rPr lang="fr-FR" sz="2400" dirty="0" smtClean="0"/>
              <a:t>Contrepartie </a:t>
            </a:r>
            <a:r>
              <a:rPr lang="fr-FR" sz="2400" dirty="0"/>
              <a:t>s’effectue en complétant les informations suivantes 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145550"/>
              </p:ext>
            </p:extLst>
          </p:nvPr>
        </p:nvGraphicFramePr>
        <p:xfrm>
          <a:off x="1403649" y="2708920"/>
          <a:ext cx="6291708" cy="2281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986">
                  <a:extLst>
                    <a:ext uri="{9D8B030D-6E8A-4147-A177-3AD203B41FA5}">
                      <a16:colId xmlns:a16="http://schemas.microsoft.com/office/drawing/2014/main" val="148329823"/>
                    </a:ext>
                  </a:extLst>
                </a:gridCol>
                <a:gridCol w="4227722">
                  <a:extLst>
                    <a:ext uri="{9D8B030D-6E8A-4147-A177-3AD203B41FA5}">
                      <a16:colId xmlns:a16="http://schemas.microsoft.com/office/drawing/2014/main" val="3889253108"/>
                    </a:ext>
                  </a:extLst>
                </a:gridCol>
              </a:tblGrid>
              <a:tr h="2781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Attribute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785154"/>
                  </a:ext>
                </a:extLst>
              </a:tr>
              <a:tr h="871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Pool Identifier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ECMS Pool to which the global amount of the Triparty collateral managed by the authorised Triparty Agent is added.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299984"/>
                  </a:ext>
                </a:extLst>
              </a:tr>
              <a:tr h="574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Triparty Agent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Identifier of the Triparty Agent authorised to provide triparty services for the ECMS pool.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8121531"/>
                  </a:ext>
                </a:extLst>
              </a:tr>
              <a:tr h="278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First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862297"/>
                  </a:ext>
                </a:extLst>
              </a:tr>
              <a:tr h="278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117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89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2411760" y="1556792"/>
            <a:ext cx="5256584" cy="45000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800" dirty="0" smtClean="0"/>
              <a:t>Présentation générale d’un pool</a:t>
            </a:r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71043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/ </a:t>
            </a:r>
            <a:r>
              <a:rPr lang="fr-FR" dirty="0" err="1" smtClean="0"/>
              <a:t>Externally</a:t>
            </a:r>
            <a:r>
              <a:rPr lang="fr-FR" dirty="0" smtClean="0"/>
              <a:t> </a:t>
            </a:r>
            <a:r>
              <a:rPr lang="fr-FR" dirty="0" err="1" smtClean="0"/>
              <a:t>managed</a:t>
            </a:r>
            <a:r>
              <a:rPr lang="fr-FR" dirty="0" smtClean="0"/>
              <a:t> </a:t>
            </a:r>
            <a:r>
              <a:rPr lang="fr-FR" dirty="0" err="1" smtClean="0"/>
              <a:t>Collateral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031637"/>
            <a:ext cx="4031992" cy="4822963"/>
          </a:xfrm>
        </p:spPr>
        <p:txBody>
          <a:bodyPr>
            <a:normAutofit lnSpcReduction="10000"/>
          </a:bodyPr>
          <a:lstStyle/>
          <a:p>
            <a:pPr algn="just"/>
            <a:endParaRPr lang="fr-FR" sz="2000" dirty="0" smtClean="0"/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Certains types de collatéral peuvent être gérés dans les systèmes locaux des BCN (ACC immobiliers).</a:t>
            </a:r>
          </a:p>
          <a:p>
            <a:pPr algn="just"/>
            <a:r>
              <a:rPr lang="fr-FR" sz="2000" dirty="0" smtClean="0"/>
              <a:t>Ainsi, le(s) système(s) local(aux) de la BCN devra(ont) être rattaché(s) au(x) pool(s) de la Contrepartie afin que le collatéral mobilisé par la Contrepartie en dehors d’ECMS puisse être reflété dans son(ses) pool(s) en tant qu’</a:t>
            </a:r>
            <a:r>
              <a:rPr lang="fr-FR" sz="2000" i="1" dirty="0" err="1"/>
              <a:t>E</a:t>
            </a:r>
            <a:r>
              <a:rPr lang="fr-FR" sz="2000" i="1" dirty="0" err="1" smtClean="0"/>
              <a:t>xternally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managed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collateral</a:t>
            </a:r>
            <a:r>
              <a:rPr lang="fr-FR" sz="2000" dirty="0" smtClean="0"/>
              <a:t>.</a:t>
            </a:r>
          </a:p>
          <a:p>
            <a:pPr algn="just"/>
            <a:r>
              <a:rPr lang="fr-FR" sz="2000" dirty="0" smtClean="0"/>
              <a:t>NB : Ces positions ne </a:t>
            </a:r>
            <a:r>
              <a:rPr lang="fr-FR" sz="2000" dirty="0"/>
              <a:t>sont pas enregistrées dans des </a:t>
            </a:r>
            <a:r>
              <a:rPr lang="fr-FR" sz="2000" dirty="0" smtClean="0"/>
              <a:t>comptes.</a:t>
            </a:r>
            <a:endParaRPr lang="fr-FR" sz="2000" dirty="0"/>
          </a:p>
          <a:p>
            <a:pPr algn="just"/>
            <a:endParaRPr lang="fr-FR" sz="2000" dirty="0" smtClean="0"/>
          </a:p>
        </p:txBody>
      </p:sp>
      <p:pic>
        <p:nvPicPr>
          <p:cNvPr id="6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08097" y="2060848"/>
            <a:ext cx="3943529" cy="3168352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6660232" y="4077072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783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/ </a:t>
            </a:r>
            <a:r>
              <a:rPr lang="fr-FR" dirty="0" err="1"/>
              <a:t>Externally</a:t>
            </a:r>
            <a:r>
              <a:rPr lang="fr-FR" dirty="0"/>
              <a:t> </a:t>
            </a:r>
            <a:r>
              <a:rPr lang="fr-FR" dirty="0" err="1"/>
              <a:t>managed</a:t>
            </a:r>
            <a:r>
              <a:rPr lang="fr-FR" dirty="0"/>
              <a:t> Collateral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53462"/>
            <a:ext cx="8229600" cy="5326538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Le rattachement d’un </a:t>
            </a:r>
            <a:r>
              <a:rPr lang="fr-FR" sz="2000" dirty="0" smtClean="0"/>
              <a:t>système local d’une BCN au </a:t>
            </a:r>
            <a:r>
              <a:rPr lang="fr-FR" sz="2000" dirty="0"/>
              <a:t>pool d’une </a:t>
            </a:r>
            <a:r>
              <a:rPr lang="fr-FR" sz="2000" dirty="0" smtClean="0"/>
              <a:t>Contrepartie </a:t>
            </a:r>
            <a:r>
              <a:rPr lang="fr-FR" sz="2000" dirty="0"/>
              <a:t>s’effectue en complétant les informations suivantes :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sz="2000" dirty="0" smtClean="0"/>
              <a:t>Caractéristiques de l’ </a:t>
            </a:r>
            <a:r>
              <a:rPr lang="fr-FR" sz="2000" i="1" dirty="0" err="1" smtClean="0"/>
              <a:t>Externally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managed</a:t>
            </a:r>
            <a:r>
              <a:rPr lang="fr-FR" sz="2000" i="1" dirty="0" smtClean="0"/>
              <a:t> Collateral :</a:t>
            </a:r>
            <a:endParaRPr lang="fr-FR" i="1" dirty="0" smtClean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00951"/>
              </p:ext>
            </p:extLst>
          </p:nvPr>
        </p:nvGraphicFramePr>
        <p:xfrm>
          <a:off x="1136960" y="1830553"/>
          <a:ext cx="7395479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077">
                  <a:extLst>
                    <a:ext uri="{9D8B030D-6E8A-4147-A177-3AD203B41FA5}">
                      <a16:colId xmlns:a16="http://schemas.microsoft.com/office/drawing/2014/main" val="2130693777"/>
                    </a:ext>
                  </a:extLst>
                </a:gridCol>
                <a:gridCol w="4969402">
                  <a:extLst>
                    <a:ext uri="{9D8B030D-6E8A-4147-A177-3AD203B41FA5}">
                      <a16:colId xmlns:a16="http://schemas.microsoft.com/office/drawing/2014/main" val="37205376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Attribute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84294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ECMS Pool to which the aggregated value of the collateral position held in the external system managed locally by a National Central Bank is added.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355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External Collateral Management System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Identifier of the External Collateral Management System where the collateral position is held.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892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Start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First day of validity of the record.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5825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Validity End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Optional. Last day of validity of the record.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782156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67530"/>
              </p:ext>
            </p:extLst>
          </p:nvPr>
        </p:nvGraphicFramePr>
        <p:xfrm>
          <a:off x="1136960" y="4190140"/>
          <a:ext cx="7376260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709">
                  <a:extLst>
                    <a:ext uri="{9D8B030D-6E8A-4147-A177-3AD203B41FA5}">
                      <a16:colId xmlns:a16="http://schemas.microsoft.com/office/drawing/2014/main" val="4265713071"/>
                    </a:ext>
                  </a:extLst>
                </a:gridCol>
                <a:gridCol w="4968551">
                  <a:extLst>
                    <a:ext uri="{9D8B030D-6E8A-4147-A177-3AD203B41FA5}">
                      <a16:colId xmlns:a16="http://schemas.microsoft.com/office/drawing/2014/main" val="13810376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Attribute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Description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51510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External Collateral Management System Identifier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Identifier of the External Collateral Management System where the collateral position is held.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03585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NCB identifier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Identifier of the NCB managing the external collateral management system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909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Distinguished Name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Technical address of the external collateral management system.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7829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External Collateral Management System Name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Name of the External Collateral Management System.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397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Type of collateral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Type of collateral held in the external collateral management system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31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Validity Start Date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First day of validity of the record.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186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Validity End Date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Optional. Last day of validity of the record.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9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03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</a:t>
            </a:r>
            <a:r>
              <a:rPr lang="fr-FR" dirty="0" smtClean="0"/>
              <a:t>/ Espèces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11560" y="1138335"/>
            <a:ext cx="3815968" cy="47116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fr-FR" sz="2000" dirty="0" smtClean="0"/>
          </a:p>
          <a:p>
            <a:pPr algn="just"/>
            <a:endParaRPr lang="fr-FR" sz="2000" dirty="0"/>
          </a:p>
          <a:p>
            <a:pPr algn="just"/>
            <a:r>
              <a:rPr lang="fr-FR" sz="2200" dirty="0" smtClean="0"/>
              <a:t>Les comptes espèces utilisés pour le paiement du collatéral espèces seront configurés dans ECMS.</a:t>
            </a:r>
          </a:p>
          <a:p>
            <a:pPr algn="just"/>
            <a:r>
              <a:rPr lang="fr-FR" sz="2200" dirty="0" smtClean="0"/>
              <a:t>Le collatéral espèces autorisé dans le pool de politique monétaire ne pourra servir qu’au règlement des appels de marge : type « </a:t>
            </a:r>
            <a:r>
              <a:rPr lang="fr-FR" sz="2200" dirty="0" err="1" smtClean="0"/>
              <a:t>Only</a:t>
            </a:r>
            <a:r>
              <a:rPr lang="fr-FR" sz="2200" dirty="0" smtClean="0"/>
              <a:t> to </a:t>
            </a:r>
            <a:r>
              <a:rPr lang="fr-FR" sz="2200" dirty="0" err="1" smtClean="0"/>
              <a:t>cover</a:t>
            </a:r>
            <a:r>
              <a:rPr lang="fr-FR" sz="2200" dirty="0" smtClean="0"/>
              <a:t> </a:t>
            </a:r>
            <a:r>
              <a:rPr lang="fr-FR" sz="2200" dirty="0" err="1"/>
              <a:t>m</a:t>
            </a:r>
            <a:r>
              <a:rPr lang="fr-FR" sz="2200" dirty="0" err="1" smtClean="0"/>
              <a:t>argin</a:t>
            </a:r>
            <a:r>
              <a:rPr lang="fr-FR" sz="2200" dirty="0" smtClean="0"/>
              <a:t> call ».</a:t>
            </a:r>
          </a:p>
          <a:p>
            <a:pPr algn="just"/>
            <a:r>
              <a:rPr lang="fr-FR" sz="2200" dirty="0" smtClean="0"/>
              <a:t>Seul 1 type de collatéral espèce pourra être renseigné par pool « </a:t>
            </a:r>
            <a:r>
              <a:rPr lang="fr-FR" sz="2200" dirty="0" err="1" smtClean="0"/>
              <a:t>Only</a:t>
            </a:r>
            <a:r>
              <a:rPr lang="fr-FR" sz="2200" dirty="0" smtClean="0"/>
              <a:t> to </a:t>
            </a:r>
            <a:r>
              <a:rPr lang="fr-FR" sz="2200" dirty="0" err="1" smtClean="0"/>
              <a:t>cover</a:t>
            </a:r>
            <a:r>
              <a:rPr lang="fr-FR" sz="2200" dirty="0" smtClean="0"/>
              <a:t> </a:t>
            </a:r>
            <a:r>
              <a:rPr lang="fr-FR" sz="2200" dirty="0" err="1" smtClean="0"/>
              <a:t>margin</a:t>
            </a:r>
            <a:r>
              <a:rPr lang="fr-FR" sz="2200" dirty="0" smtClean="0"/>
              <a:t> call » (appels de marge) ou « </a:t>
            </a:r>
            <a:r>
              <a:rPr lang="fr-FR" sz="2200" dirty="0" err="1" smtClean="0"/>
              <a:t>anytime</a:t>
            </a:r>
            <a:r>
              <a:rPr lang="fr-FR" sz="2200" dirty="0" smtClean="0"/>
              <a:t> » (autres utilisations).</a:t>
            </a:r>
          </a:p>
          <a:p>
            <a:pPr algn="just"/>
            <a:r>
              <a:rPr lang="fr-FR" sz="2200" dirty="0" smtClean="0"/>
              <a:t>NB : Ces </a:t>
            </a:r>
            <a:r>
              <a:rPr lang="fr-FR" sz="2200" dirty="0"/>
              <a:t>positions ne sont pas enregistrées dans des comptes.</a:t>
            </a:r>
          </a:p>
          <a:p>
            <a:pPr algn="just"/>
            <a:endParaRPr lang="fr-FR" dirty="0" smtClean="0"/>
          </a:p>
        </p:txBody>
      </p:sp>
      <p:pic>
        <p:nvPicPr>
          <p:cNvPr id="7" name="Imag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808097" y="2060848"/>
            <a:ext cx="3943529" cy="3168352"/>
          </a:xfrm>
          <a:prstGeom prst="rect">
            <a:avLst/>
          </a:prstGeom>
        </p:spPr>
      </p:pic>
      <p:sp>
        <p:nvSpPr>
          <p:cNvPr id="8" name="Flèche gauche 7"/>
          <p:cNvSpPr/>
          <p:nvPr/>
        </p:nvSpPr>
        <p:spPr>
          <a:xfrm>
            <a:off x="6588224" y="4365104"/>
            <a:ext cx="683568" cy="41520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908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des catégories de collatéral </a:t>
            </a:r>
            <a:r>
              <a:rPr lang="fr-FR" dirty="0" smtClean="0"/>
              <a:t>/ Espèces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23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15263"/>
              </p:ext>
            </p:extLst>
          </p:nvPr>
        </p:nvGraphicFramePr>
        <p:xfrm>
          <a:off x="899592" y="1340768"/>
          <a:ext cx="7416824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080">
                  <a:extLst>
                    <a:ext uri="{9D8B030D-6E8A-4147-A177-3AD203B41FA5}">
                      <a16:colId xmlns:a16="http://schemas.microsoft.com/office/drawing/2014/main" val="1350071481"/>
                    </a:ext>
                  </a:extLst>
                </a:gridCol>
                <a:gridCol w="4983744">
                  <a:extLst>
                    <a:ext uri="{9D8B030D-6E8A-4147-A177-3AD203B41FA5}">
                      <a16:colId xmlns:a16="http://schemas.microsoft.com/office/drawing/2014/main" val="236308781"/>
                    </a:ext>
                  </a:extLst>
                </a:gridCol>
              </a:tblGrid>
              <a:tr h="2270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Attribute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Description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564841"/>
                  </a:ext>
                </a:extLst>
              </a:tr>
              <a:tr h="233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Pool Identifier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Identifier of the ECMS Pool permitting Cash as Collateral.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407217"/>
                  </a:ext>
                </a:extLst>
              </a:tr>
              <a:tr h="2095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Cash Collateral Type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Type of Cash as Collateral authorised for the pool. The possible values are :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“Only to cover margin call” meaning that the mobilisation of cash collateral is possible only in case of a pending margin call in the pool. This type of cash collateral is automatically reimbursed by the ECMS at the start of the next business day when the collateral is sufficient.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</a:rPr>
                        <a:t>“Anytime” meaning that the mobilisation of Cash as collateral is always possible. This type of cash collateral is authorised only for pools that don´t cover Monetary Policy Operations.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237027"/>
                  </a:ext>
                </a:extLst>
              </a:tr>
              <a:tr h="469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Counterparty Cash Account Identifier 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Identifier of the Counterparty MCA that is debited to provide the cash collateral.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872009"/>
                  </a:ext>
                </a:extLst>
              </a:tr>
              <a:tr h="469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CLM CB Account Identifier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Identifier of the CLM CB account that is credited when the cash collateral is provided.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822050"/>
                  </a:ext>
                </a:extLst>
              </a:tr>
              <a:tr h="227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Cash collateral Asset Identifier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Asset Identifier for Cash Collateral Mobilised on the pool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551799"/>
                  </a:ext>
                </a:extLst>
              </a:tr>
              <a:tr h="227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Validity Start Date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First day of validity of the record.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230284"/>
                  </a:ext>
                </a:extLst>
              </a:tr>
              <a:tr h="227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Validity End Date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Optional. Last day of validity of the record.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34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9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68000" y="908720"/>
            <a:ext cx="8075240" cy="5571280"/>
          </a:xfrm>
        </p:spPr>
        <p:txBody>
          <a:bodyPr/>
          <a:lstStyle/>
          <a:p>
            <a:pPr algn="just"/>
            <a:r>
              <a:rPr lang="fr-FR" b="1" dirty="0" smtClean="0"/>
              <a:t>Le collatéral continuera d’être géré en mode </a:t>
            </a:r>
            <a:r>
              <a:rPr lang="fr-FR" b="1" dirty="0" err="1" smtClean="0"/>
              <a:t>pooling</a:t>
            </a:r>
            <a:r>
              <a:rPr lang="fr-FR" b="1" dirty="0" smtClean="0"/>
              <a:t> dans ECMS</a:t>
            </a:r>
            <a:r>
              <a:rPr lang="fr-FR" dirty="0" smtClean="0"/>
              <a:t>, </a:t>
            </a:r>
            <a:r>
              <a:rPr lang="fr-FR" dirty="0" err="1" smtClean="0"/>
              <a:t>ie</a:t>
            </a:r>
            <a:r>
              <a:rPr lang="fr-FR" dirty="0" smtClean="0"/>
              <a:t> le collatéral mobilisé ne sera pas rattaché à une opération de crédit spécifique.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b="1" dirty="0" smtClean="0"/>
              <a:t>ECMS permettra à une Contrepartie de détenir un ou plusieurs pools</a:t>
            </a:r>
            <a:r>
              <a:rPr lang="fr-FR" dirty="0" smtClean="0"/>
              <a:t>, </a:t>
            </a:r>
            <a:r>
              <a:rPr lang="fr-FR" dirty="0"/>
              <a:t>selon les pratiques agréées par la </a:t>
            </a:r>
            <a:r>
              <a:rPr lang="fr-FR" dirty="0" smtClean="0"/>
              <a:t>BCN (fonctionnalité dite de multi-</a:t>
            </a:r>
            <a:r>
              <a:rPr lang="fr-FR" dirty="0" err="1" smtClean="0"/>
              <a:t>pooling</a:t>
            </a:r>
            <a:r>
              <a:rPr lang="fr-FR" dirty="0" smtClean="0"/>
              <a:t>).</a:t>
            </a:r>
          </a:p>
          <a:p>
            <a:pPr algn="just"/>
            <a:endParaRPr lang="fr-FR" sz="1100" dirty="0"/>
          </a:p>
          <a:p>
            <a:pPr algn="just"/>
            <a:r>
              <a:rPr lang="fr-FR" b="1" dirty="0" smtClean="0"/>
              <a:t>En cas de multi-</a:t>
            </a:r>
            <a:r>
              <a:rPr lang="fr-FR" b="1" dirty="0" err="1" smtClean="0"/>
              <a:t>pooling</a:t>
            </a:r>
            <a:r>
              <a:rPr lang="fr-FR" b="1" dirty="0" smtClean="0"/>
              <a:t>, 1 seul pool sera configuré pour gérer les opérations de politique monétaire et la ligne de crédit</a:t>
            </a:r>
            <a:r>
              <a:rPr lang="fr-FR" dirty="0" smtClean="0"/>
              <a:t>. Les autres pools seront dédiés exclusivement aux opérations qui ne relèvent pas de la politique monétaire.</a:t>
            </a:r>
          </a:p>
          <a:p>
            <a:pPr algn="just"/>
            <a:endParaRPr lang="fr-FR" sz="1100" dirty="0" smtClean="0"/>
          </a:p>
          <a:p>
            <a:pPr algn="just">
              <a:buFont typeface="Symbol" panose="05050102010706020507" pitchFamily="18" charset="2"/>
              <a:buChar char="Þ"/>
            </a:pPr>
            <a:r>
              <a:rPr lang="fr-FR" b="1" i="1" dirty="0" smtClean="0"/>
              <a:t>La </a:t>
            </a:r>
            <a:r>
              <a:rPr lang="fr-FR" b="1" i="1" dirty="0"/>
              <a:t>gestion </a:t>
            </a:r>
            <a:r>
              <a:rPr lang="fr-FR" b="1" i="1" dirty="0" smtClean="0"/>
              <a:t>en single </a:t>
            </a:r>
            <a:r>
              <a:rPr lang="fr-FR" b="1" i="1" dirty="0" err="1"/>
              <a:t>pooling</a:t>
            </a:r>
            <a:r>
              <a:rPr lang="fr-FR" b="1" i="1" dirty="0"/>
              <a:t> </a:t>
            </a:r>
            <a:r>
              <a:rPr lang="fr-FR" b="1" i="1" dirty="0" smtClean="0"/>
              <a:t>continuera d’être privilégiée </a:t>
            </a:r>
            <a:r>
              <a:rPr lang="fr-FR" b="1" i="1" dirty="0"/>
              <a:t>par la Banque de France </a:t>
            </a:r>
            <a:r>
              <a:rPr lang="fr-FR" b="1" i="1" dirty="0" smtClean="0"/>
              <a:t>not. </a:t>
            </a:r>
            <a:r>
              <a:rPr lang="fr-FR" b="1" i="1" dirty="0"/>
              <a:t>p</a:t>
            </a:r>
            <a:r>
              <a:rPr lang="fr-FR" b="1" i="1" dirty="0" smtClean="0"/>
              <a:t>our la couverture des débits CORE et SEPA </a:t>
            </a:r>
            <a:r>
              <a:rPr lang="fr-FR" dirty="0" smtClean="0"/>
              <a:t>(</a:t>
            </a:r>
            <a:r>
              <a:rPr lang="fr-FR" i="1" dirty="0" smtClean="0"/>
              <a:t>discussions </a:t>
            </a:r>
            <a:r>
              <a:rPr lang="fr-FR" i="1" dirty="0"/>
              <a:t>en cours sur la possibilité de gérer également des opérations qui ne relèvent pas de la politique monétaire dans le pool où seront gérées les opérations de politique monétaire</a:t>
            </a:r>
            <a:r>
              <a:rPr lang="fr-FR" dirty="0"/>
              <a:t>).</a:t>
            </a:r>
          </a:p>
          <a:p>
            <a:pPr algn="just">
              <a:buFont typeface="Symbol" panose="05050102010706020507" pitchFamily="18" charset="2"/>
              <a:buChar char="Þ"/>
            </a:pPr>
            <a:endParaRPr lang="fr-FR" i="1" dirty="0" smtClean="0"/>
          </a:p>
          <a:p>
            <a:pPr algn="just"/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d’un pool de contrepartie / Principes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4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000" y="0"/>
            <a:ext cx="9144560" cy="1143000"/>
          </a:xfrm>
        </p:spPr>
        <p:txBody>
          <a:bodyPr/>
          <a:lstStyle/>
          <a:p>
            <a:r>
              <a:rPr lang="fr-FR" dirty="0" smtClean="0"/>
              <a:t>Vision schématique d’un pool de contrepartie / Collatéral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95735" y="1619948"/>
            <a:ext cx="3943529" cy="3168352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>
          <a:xfrm>
            <a:off x="424121" y="1052736"/>
            <a:ext cx="4038600" cy="5427264"/>
          </a:xfrm>
        </p:spPr>
        <p:txBody>
          <a:bodyPr/>
          <a:lstStyle/>
          <a:p>
            <a:pPr algn="just"/>
            <a:r>
              <a:rPr lang="fr-FR" sz="1800" b="1" dirty="0" err="1" smtClean="0"/>
              <a:t>Marketable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assets</a:t>
            </a:r>
            <a:r>
              <a:rPr lang="fr-FR" sz="1800" b="1" dirty="0" smtClean="0"/>
              <a:t> </a:t>
            </a:r>
            <a:r>
              <a:rPr lang="fr-FR" sz="1800" dirty="0" smtClean="0"/>
              <a:t>= collatéral titres géré en bilatéral + collatéral titres géré en </a:t>
            </a:r>
            <a:r>
              <a:rPr lang="fr-FR" sz="1800" dirty="0" err="1" smtClean="0"/>
              <a:t>triparty</a:t>
            </a:r>
            <a:r>
              <a:rPr lang="fr-FR" sz="1800" dirty="0" smtClean="0"/>
              <a:t> vrac</a:t>
            </a:r>
          </a:p>
          <a:p>
            <a:pPr algn="just"/>
            <a:r>
              <a:rPr lang="fr-FR" sz="1800" b="1" dirty="0" err="1" smtClean="0"/>
              <a:t>Triparty</a:t>
            </a:r>
            <a:r>
              <a:rPr lang="fr-FR" sz="1800" dirty="0" smtClean="0"/>
              <a:t> = collatéral titres géré en </a:t>
            </a:r>
            <a:r>
              <a:rPr lang="fr-FR" sz="1800" dirty="0" err="1" smtClean="0"/>
              <a:t>triparty</a:t>
            </a:r>
            <a:r>
              <a:rPr lang="fr-FR" sz="1800" dirty="0" smtClean="0"/>
              <a:t> harmonisé (= </a:t>
            </a:r>
            <a:r>
              <a:rPr lang="fr-FR" sz="1800" dirty="0" err="1" smtClean="0"/>
              <a:t>triparty</a:t>
            </a:r>
            <a:r>
              <a:rPr lang="fr-FR" sz="1800" dirty="0" smtClean="0"/>
              <a:t> fixe)</a:t>
            </a:r>
          </a:p>
          <a:p>
            <a:pPr algn="just"/>
            <a:r>
              <a:rPr lang="fr-FR" sz="1800" b="1" dirty="0" err="1" smtClean="0"/>
              <a:t>Credit</a:t>
            </a:r>
            <a:r>
              <a:rPr lang="fr-FR" sz="1800" b="1" dirty="0" smtClean="0"/>
              <a:t> claims </a:t>
            </a:r>
            <a:r>
              <a:rPr lang="fr-FR" sz="1800" dirty="0" smtClean="0"/>
              <a:t>= collatéral créances privées TRICP + ACC gérés en individuel (= ACC </a:t>
            </a:r>
            <a:r>
              <a:rPr lang="fr-FR" sz="1800" dirty="0" err="1" smtClean="0"/>
              <a:t>corporate</a:t>
            </a:r>
            <a:r>
              <a:rPr lang="fr-FR" sz="1800" dirty="0" smtClean="0"/>
              <a:t>)</a:t>
            </a:r>
            <a:endParaRPr lang="fr-FR" sz="1800" dirty="0"/>
          </a:p>
          <a:p>
            <a:pPr algn="just"/>
            <a:r>
              <a:rPr lang="fr-FR" sz="1800" b="1" dirty="0" err="1" smtClean="0"/>
              <a:t>Other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Collateral</a:t>
            </a:r>
            <a:r>
              <a:rPr lang="fr-FR" sz="1800" b="1" dirty="0" smtClean="0"/>
              <a:t> (FTD…) </a:t>
            </a:r>
            <a:r>
              <a:rPr lang="fr-FR" sz="1800" dirty="0" smtClean="0"/>
              <a:t>= Autres types de collatéral mobilisés sous réserve de l’autorisation </a:t>
            </a:r>
            <a:r>
              <a:rPr lang="fr-FR" sz="1800" dirty="0" err="1" smtClean="0"/>
              <a:t>Eurosystème</a:t>
            </a:r>
            <a:r>
              <a:rPr lang="fr-FR" sz="1800" dirty="0" smtClean="0"/>
              <a:t>, </a:t>
            </a:r>
            <a:r>
              <a:rPr lang="fr-FR" sz="1800" dirty="0" err="1" smtClean="0"/>
              <a:t>eg</a:t>
            </a:r>
            <a:r>
              <a:rPr lang="fr-FR" sz="1800" dirty="0" smtClean="0"/>
              <a:t>. les dépôts à terme fixes</a:t>
            </a:r>
          </a:p>
          <a:p>
            <a:pPr algn="just"/>
            <a:r>
              <a:rPr lang="fr-FR" sz="1800" b="1" dirty="0" err="1" smtClean="0"/>
              <a:t>Externally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Managed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Collateral</a:t>
            </a:r>
            <a:r>
              <a:rPr lang="fr-FR" sz="1800" b="1" dirty="0" smtClean="0"/>
              <a:t> </a:t>
            </a:r>
            <a:r>
              <a:rPr lang="fr-FR" sz="1800" dirty="0" smtClean="0"/>
              <a:t>= collatéral géré dans un applicatif extérieur à ECMS </a:t>
            </a:r>
            <a:r>
              <a:rPr lang="fr-FR" sz="1800" dirty="0" err="1" smtClean="0"/>
              <a:t>ie</a:t>
            </a:r>
            <a:r>
              <a:rPr lang="fr-FR" sz="1800" dirty="0" smtClean="0"/>
              <a:t> les ACC gérés en pool (= ACC immobiliers)</a:t>
            </a:r>
          </a:p>
          <a:p>
            <a:pPr algn="just"/>
            <a:r>
              <a:rPr lang="fr-FR" sz="1800" b="1" dirty="0" smtClean="0"/>
              <a:t>Cash as </a:t>
            </a:r>
            <a:r>
              <a:rPr lang="fr-FR" sz="1800" b="1" dirty="0" err="1"/>
              <a:t>C</a:t>
            </a:r>
            <a:r>
              <a:rPr lang="fr-FR" sz="1800" b="1" dirty="0" err="1" smtClean="0"/>
              <a:t>ollateral</a:t>
            </a:r>
            <a:r>
              <a:rPr lang="fr-FR" sz="1800" b="1" dirty="0" smtClean="0"/>
              <a:t> </a:t>
            </a:r>
            <a:r>
              <a:rPr lang="fr-FR" sz="1800" dirty="0" smtClean="0"/>
              <a:t>= Collatéral espèces saisi en cas d’appel de marges</a:t>
            </a:r>
          </a:p>
          <a:p>
            <a:pPr algn="just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000" y="0"/>
            <a:ext cx="9144560" cy="1143000"/>
          </a:xfrm>
        </p:spPr>
        <p:txBody>
          <a:bodyPr/>
          <a:lstStyle/>
          <a:p>
            <a:r>
              <a:rPr lang="fr-FR" dirty="0" smtClean="0"/>
              <a:t>Vision schématique d’un pool de contrepartie / </a:t>
            </a:r>
            <a:r>
              <a:rPr lang="fr-FR" dirty="0" err="1" smtClean="0"/>
              <a:t>CRédit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95735" y="1619948"/>
            <a:ext cx="3943529" cy="3168352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>
          <a:xfrm>
            <a:off x="424121" y="1052736"/>
            <a:ext cx="4038600" cy="5427264"/>
          </a:xfrm>
        </p:spPr>
        <p:txBody>
          <a:bodyPr/>
          <a:lstStyle/>
          <a:p>
            <a:pPr marL="0" indent="0" algn="just">
              <a:buNone/>
            </a:pPr>
            <a:endParaRPr lang="fr-FR" sz="1800" b="1" dirty="0" smtClean="0"/>
          </a:p>
          <a:p>
            <a:pPr algn="just"/>
            <a:r>
              <a:rPr lang="fr-FR" sz="1800" b="1" dirty="0" smtClean="0"/>
              <a:t>Open </a:t>
            </a:r>
            <a:r>
              <a:rPr lang="fr-FR" sz="1800" b="1" dirty="0" err="1" smtClean="0"/>
              <a:t>Market</a:t>
            </a:r>
            <a:r>
              <a:rPr lang="fr-FR" sz="1800" b="1" dirty="0" smtClean="0"/>
              <a:t> Operations </a:t>
            </a:r>
            <a:r>
              <a:rPr lang="fr-FR" sz="1800" dirty="0" smtClean="0"/>
              <a:t>= MRO + AO USD + LTRO + TLTRO.</a:t>
            </a:r>
          </a:p>
          <a:p>
            <a:pPr lvl="1" algn="just"/>
            <a:r>
              <a:rPr lang="fr-FR" sz="1400" dirty="0" smtClean="0"/>
              <a:t>Les Dépôts à terme fixes non </a:t>
            </a:r>
            <a:r>
              <a:rPr lang="fr-FR" sz="1400" dirty="0"/>
              <a:t>mobilisés </a:t>
            </a:r>
            <a:r>
              <a:rPr lang="fr-FR" sz="1400" dirty="0" smtClean="0"/>
              <a:t>comme collatéral apparaissent pour information seulement dans une rubrique séparée et ne sont pas pris en compte dans le total de la position de crédit.</a:t>
            </a:r>
            <a:endParaRPr lang="fr-FR" sz="1600" dirty="0" smtClean="0"/>
          </a:p>
          <a:p>
            <a:pPr algn="just"/>
            <a:r>
              <a:rPr lang="fr-FR" sz="1800" b="1" dirty="0" smtClean="0"/>
              <a:t>Marginal </a:t>
            </a:r>
            <a:r>
              <a:rPr lang="fr-FR" sz="1800" b="1" dirty="0" err="1" smtClean="0"/>
              <a:t>Lending</a:t>
            </a:r>
            <a:r>
              <a:rPr lang="fr-FR" sz="1800" dirty="0" smtClean="0"/>
              <a:t> = Facilités marginales de prêt automatiques et à la demande</a:t>
            </a:r>
          </a:p>
          <a:p>
            <a:pPr algn="just"/>
            <a:r>
              <a:rPr lang="fr-FR" sz="1800" b="1" dirty="0" err="1" smtClean="0"/>
              <a:t>Credit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Freezing</a:t>
            </a:r>
            <a:r>
              <a:rPr lang="fr-FR" sz="1800" b="1" dirty="0" smtClean="0"/>
              <a:t> </a:t>
            </a:r>
            <a:r>
              <a:rPr lang="fr-FR" sz="1800" dirty="0" smtClean="0"/>
              <a:t>= Crédit réservé à la main de la Contrepartie ou de la BCN, y inclus le Crédit réservé en cas de bascule sur ECONS</a:t>
            </a:r>
            <a:endParaRPr lang="fr-FR" sz="1800" dirty="0"/>
          </a:p>
          <a:p>
            <a:pPr algn="just"/>
            <a:r>
              <a:rPr lang="fr-FR" sz="1800" b="1" dirty="0" err="1" smtClean="0"/>
              <a:t>Credit</a:t>
            </a:r>
            <a:r>
              <a:rPr lang="fr-FR" sz="1800" b="1" dirty="0" smtClean="0"/>
              <a:t> Line </a:t>
            </a:r>
            <a:r>
              <a:rPr lang="fr-FR" sz="1800" dirty="0" smtClean="0"/>
              <a:t>= Ligne de crédit T2</a:t>
            </a:r>
          </a:p>
        </p:txBody>
      </p:sp>
    </p:spTree>
    <p:extLst>
      <p:ext uri="{BB962C8B-B14F-4D97-AF65-F5344CB8AC3E}">
        <p14:creationId xmlns:p14="http://schemas.microsoft.com/office/powerpoint/2010/main" val="30874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68000" y="0"/>
            <a:ext cx="9144560" cy="1143000"/>
          </a:xfrm>
        </p:spPr>
        <p:txBody>
          <a:bodyPr/>
          <a:lstStyle/>
          <a:p>
            <a:r>
              <a:rPr lang="fr-FR" dirty="0" smtClean="0"/>
              <a:t>Vision schématique d’un pool de contrepartie / Limites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95735" y="1619948"/>
            <a:ext cx="3943529" cy="3168352"/>
          </a:xfrm>
          <a:prstGeom prst="rect">
            <a:avLst/>
          </a:prstGeom>
        </p:spPr>
      </p:pic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>
          <a:xfrm>
            <a:off x="424121" y="1052736"/>
            <a:ext cx="4038600" cy="5427264"/>
          </a:xfrm>
        </p:spPr>
        <p:txBody>
          <a:bodyPr/>
          <a:lstStyle/>
          <a:p>
            <a:pPr algn="just"/>
            <a:r>
              <a:rPr lang="fr-FR" sz="1800" b="1" dirty="0" err="1" smtClean="0"/>
              <a:t>Absolute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Credit</a:t>
            </a:r>
            <a:r>
              <a:rPr lang="fr-FR" sz="1800" b="1" dirty="0" smtClean="0"/>
              <a:t> </a:t>
            </a:r>
            <a:r>
              <a:rPr lang="fr-FR" sz="1800" b="1" dirty="0" err="1"/>
              <a:t>L</a:t>
            </a:r>
            <a:r>
              <a:rPr lang="fr-FR" sz="1800" b="1" dirty="0" err="1" smtClean="0"/>
              <a:t>imits</a:t>
            </a:r>
            <a:r>
              <a:rPr lang="fr-FR" sz="1800" b="1" dirty="0" smtClean="0"/>
              <a:t> </a:t>
            </a:r>
            <a:r>
              <a:rPr lang="fr-FR" sz="1800" dirty="0" smtClean="0"/>
              <a:t>= Limitation appliquée à la position totale de crédit dans l’absolu.</a:t>
            </a:r>
            <a:endParaRPr lang="fr-FR" sz="1600" dirty="0"/>
          </a:p>
          <a:p>
            <a:pPr lvl="1" algn="just"/>
            <a:r>
              <a:rPr lang="fr-FR" sz="1600" dirty="0" smtClean="0"/>
              <a:t>Exemple : si </a:t>
            </a:r>
            <a:r>
              <a:rPr lang="fr-FR" sz="1600" dirty="0" err="1" smtClean="0"/>
              <a:t>Absolute</a:t>
            </a:r>
            <a:r>
              <a:rPr lang="fr-FR" sz="1600" dirty="0" smtClean="0"/>
              <a:t> </a:t>
            </a:r>
            <a:r>
              <a:rPr lang="fr-FR" sz="1600" dirty="0" err="1" smtClean="0"/>
              <a:t>Credit</a:t>
            </a:r>
            <a:r>
              <a:rPr lang="fr-FR" sz="1600" dirty="0" smtClean="0"/>
              <a:t> </a:t>
            </a:r>
            <a:r>
              <a:rPr lang="fr-FR" sz="1600" dirty="0" err="1" smtClean="0"/>
              <a:t>Limit</a:t>
            </a:r>
            <a:r>
              <a:rPr lang="fr-FR" sz="1600" dirty="0" smtClean="0"/>
              <a:t> = 100, (Open </a:t>
            </a:r>
            <a:r>
              <a:rPr lang="fr-FR" sz="1600" dirty="0" err="1" smtClean="0"/>
              <a:t>Market</a:t>
            </a:r>
            <a:r>
              <a:rPr lang="fr-FR" sz="1600" dirty="0" smtClean="0"/>
              <a:t> Operations + Marginal </a:t>
            </a:r>
            <a:r>
              <a:rPr lang="fr-FR" sz="1600" dirty="0" err="1" smtClean="0"/>
              <a:t>Lending</a:t>
            </a:r>
            <a:r>
              <a:rPr lang="fr-FR" sz="1600" dirty="0" smtClean="0"/>
              <a:t> + </a:t>
            </a:r>
            <a:r>
              <a:rPr lang="fr-FR" sz="1600" dirty="0" err="1" smtClean="0"/>
              <a:t>Credit</a:t>
            </a:r>
            <a:r>
              <a:rPr lang="fr-FR" sz="1600" dirty="0" smtClean="0"/>
              <a:t> </a:t>
            </a:r>
            <a:r>
              <a:rPr lang="fr-FR" sz="1600" dirty="0" err="1" smtClean="0"/>
              <a:t>Freezing</a:t>
            </a:r>
            <a:r>
              <a:rPr lang="fr-FR" sz="1600" dirty="0" smtClean="0"/>
              <a:t> + </a:t>
            </a:r>
            <a:r>
              <a:rPr lang="fr-FR" sz="1600" dirty="0" err="1" smtClean="0"/>
              <a:t>Credit</a:t>
            </a:r>
            <a:r>
              <a:rPr lang="fr-FR" sz="1600" dirty="0" smtClean="0"/>
              <a:t> Line) &lt;= 100.</a:t>
            </a:r>
          </a:p>
          <a:p>
            <a:pPr algn="just"/>
            <a:r>
              <a:rPr lang="fr-FR" sz="1800" b="1" dirty="0" smtClean="0"/>
              <a:t>Relative </a:t>
            </a:r>
            <a:r>
              <a:rPr lang="fr-FR" sz="1800" b="1" dirty="0" err="1" smtClean="0"/>
              <a:t>Credit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Limits</a:t>
            </a:r>
            <a:r>
              <a:rPr lang="fr-FR" sz="1800" b="1" dirty="0" smtClean="0"/>
              <a:t> </a:t>
            </a:r>
            <a:r>
              <a:rPr lang="fr-FR" sz="1800" dirty="0" smtClean="0"/>
              <a:t>= </a:t>
            </a:r>
            <a:r>
              <a:rPr lang="fr-FR" sz="1800" dirty="0"/>
              <a:t>Limitation appliquée à la position totale de </a:t>
            </a:r>
            <a:r>
              <a:rPr lang="fr-FR" sz="1800" dirty="0" smtClean="0"/>
              <a:t>crédit en proportion de la position totale de collatéral (en %).</a:t>
            </a:r>
            <a:endParaRPr lang="fr-FR" sz="1600" dirty="0"/>
          </a:p>
          <a:p>
            <a:pPr lvl="1" algn="just"/>
            <a:r>
              <a:rPr lang="fr-FR" sz="1600" dirty="0"/>
              <a:t>Exemple : si </a:t>
            </a:r>
            <a:r>
              <a:rPr lang="fr-FR" sz="1600" dirty="0" smtClean="0"/>
              <a:t>Relative </a:t>
            </a:r>
            <a:r>
              <a:rPr lang="fr-FR" sz="1600" dirty="0" err="1"/>
              <a:t>Credit</a:t>
            </a:r>
            <a:r>
              <a:rPr lang="fr-FR" sz="1600" dirty="0"/>
              <a:t> </a:t>
            </a:r>
            <a:r>
              <a:rPr lang="fr-FR" sz="1600" dirty="0" err="1"/>
              <a:t>Limit</a:t>
            </a:r>
            <a:r>
              <a:rPr lang="fr-FR" sz="1600" dirty="0"/>
              <a:t> = </a:t>
            </a:r>
            <a:r>
              <a:rPr lang="fr-FR" sz="1600" dirty="0" smtClean="0"/>
              <a:t>80%, (Open </a:t>
            </a:r>
            <a:r>
              <a:rPr lang="fr-FR" sz="1600" dirty="0" err="1"/>
              <a:t>Market</a:t>
            </a:r>
            <a:r>
              <a:rPr lang="fr-FR" sz="1600" dirty="0"/>
              <a:t> Operations + Marginal </a:t>
            </a:r>
            <a:r>
              <a:rPr lang="fr-FR" sz="1600" dirty="0" err="1"/>
              <a:t>Lending</a:t>
            </a:r>
            <a:r>
              <a:rPr lang="fr-FR" sz="1600" dirty="0"/>
              <a:t> + </a:t>
            </a:r>
            <a:r>
              <a:rPr lang="fr-FR" sz="1600" dirty="0" err="1"/>
              <a:t>Credit</a:t>
            </a:r>
            <a:r>
              <a:rPr lang="fr-FR" sz="1600" dirty="0"/>
              <a:t> </a:t>
            </a:r>
            <a:r>
              <a:rPr lang="fr-FR" sz="1600" dirty="0" err="1"/>
              <a:t>Freezing</a:t>
            </a:r>
            <a:r>
              <a:rPr lang="fr-FR" sz="1600" dirty="0"/>
              <a:t> + </a:t>
            </a:r>
            <a:r>
              <a:rPr lang="fr-FR" sz="1600" dirty="0" err="1"/>
              <a:t>Credit</a:t>
            </a:r>
            <a:r>
              <a:rPr lang="fr-FR" sz="1600" dirty="0"/>
              <a:t> </a:t>
            </a:r>
            <a:r>
              <a:rPr lang="fr-FR" sz="1600" dirty="0" smtClean="0"/>
              <a:t>Line) </a:t>
            </a:r>
            <a:r>
              <a:rPr lang="fr-FR" sz="1600" dirty="0"/>
              <a:t>&lt;= </a:t>
            </a:r>
            <a:r>
              <a:rPr lang="fr-FR" sz="1600" dirty="0" smtClean="0"/>
              <a:t>80% Total Collatéral.</a:t>
            </a:r>
            <a:endParaRPr lang="fr-FR" sz="1600" dirty="0"/>
          </a:p>
          <a:p>
            <a:pPr algn="just"/>
            <a:r>
              <a:rPr lang="fr-FR" sz="1800" b="1" dirty="0" smtClean="0"/>
              <a:t>Possibilité de combiner </a:t>
            </a:r>
            <a:r>
              <a:rPr lang="fr-FR" sz="1800" b="1" dirty="0" err="1" smtClean="0"/>
              <a:t>Absolute</a:t>
            </a:r>
            <a:r>
              <a:rPr lang="fr-FR" sz="1800" b="1" dirty="0" smtClean="0"/>
              <a:t> et Relative </a:t>
            </a:r>
            <a:r>
              <a:rPr lang="fr-FR" sz="1800" b="1" dirty="0" err="1" smtClean="0"/>
              <a:t>Credit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Limits</a:t>
            </a:r>
            <a:r>
              <a:rPr lang="fr-FR" sz="1800" dirty="0"/>
              <a:t>.</a:t>
            </a:r>
            <a:endParaRPr lang="fr-FR" sz="18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400" dirty="0" smtClean="0"/>
              <a:t>Cf. également Présentation sur la </a:t>
            </a:r>
            <a:r>
              <a:rPr lang="fr-FR" sz="1400" b="1" dirty="0" smtClean="0"/>
              <a:t>Ligne de crédit / Limites</a:t>
            </a:r>
            <a:r>
              <a:rPr lang="fr-FR" sz="1400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4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2411760" y="1556792"/>
            <a:ext cx="5256584" cy="45000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2. Configuration d’un pool</a:t>
            </a:r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9079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 des pools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3000"/>
            <a:ext cx="8229600" cy="4822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800" dirty="0" smtClean="0"/>
              <a:t>Les pools sont </a:t>
            </a:r>
            <a:r>
              <a:rPr lang="fr-FR" sz="2800" dirty="0"/>
              <a:t>configurés en U2A dans ECMS.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En </a:t>
            </a:r>
            <a:r>
              <a:rPr lang="fr-FR" dirty="0"/>
              <a:t>application du principe de ségrégation nationale des données, de même que pour la configuration des Entités ECMS, chaque BCN est responsable de la configuration des </a:t>
            </a:r>
            <a:r>
              <a:rPr lang="fr-FR" dirty="0" smtClean="0"/>
              <a:t>pools </a:t>
            </a:r>
            <a:r>
              <a:rPr lang="fr-FR" dirty="0"/>
              <a:t>des </a:t>
            </a:r>
            <a:r>
              <a:rPr lang="fr-FR" dirty="0" smtClean="0"/>
              <a:t>Contreparties relevant </a:t>
            </a:r>
            <a:r>
              <a:rPr lang="fr-FR" dirty="0"/>
              <a:t>de sa communauté </a:t>
            </a:r>
            <a:r>
              <a:rPr lang="fr-FR" dirty="0" smtClean="0"/>
              <a:t>nationale.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La création d’un pool comprend plusieurs étapes :</a:t>
            </a:r>
          </a:p>
          <a:p>
            <a:pPr marL="1005300" lvl="1" indent="-514350" algn="just">
              <a:buFont typeface="+mj-lt"/>
              <a:buAutoNum type="arabicPeriod"/>
            </a:pPr>
            <a:r>
              <a:rPr lang="fr-FR" dirty="0" smtClean="0"/>
              <a:t>Configuration  des données référentielles générales du pool</a:t>
            </a:r>
          </a:p>
          <a:p>
            <a:pPr marL="1005300" lvl="1" indent="-514350" algn="just">
              <a:buFont typeface="+mj-lt"/>
              <a:buAutoNum type="arabicPeriod"/>
            </a:pPr>
            <a:r>
              <a:rPr lang="fr-FR" dirty="0" smtClean="0"/>
              <a:t>Configuration des opérations de politique monétaire autorisées</a:t>
            </a:r>
          </a:p>
          <a:p>
            <a:pPr marL="1005300" lvl="1" indent="-514350" algn="just">
              <a:buFont typeface="+mj-lt"/>
              <a:buAutoNum type="arabicPeriod"/>
            </a:pPr>
            <a:r>
              <a:rPr lang="fr-FR" dirty="0"/>
              <a:t>Configuration de la liste des autres opérations de crédit</a:t>
            </a:r>
          </a:p>
          <a:p>
            <a:pPr marL="1005300" lvl="1" indent="-514350" algn="just">
              <a:buFont typeface="+mj-lt"/>
              <a:buAutoNum type="arabicPeriod"/>
            </a:pPr>
            <a:r>
              <a:rPr lang="fr-FR" dirty="0" smtClean="0"/>
              <a:t>Configuration des catégories de collatéral mobilisées</a:t>
            </a:r>
          </a:p>
        </p:txBody>
      </p:sp>
    </p:spTree>
    <p:extLst>
      <p:ext uri="{BB962C8B-B14F-4D97-AF65-F5344CB8AC3E}">
        <p14:creationId xmlns:p14="http://schemas.microsoft.com/office/powerpoint/2010/main" val="162418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Configuration  des données référentielles </a:t>
            </a:r>
            <a:r>
              <a:rPr lang="fr-FR" dirty="0" smtClean="0"/>
              <a:t>générales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612AF6-3794-417C-8315-010C3BB3AD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000" y="1143000"/>
            <a:ext cx="8229600" cy="4822963"/>
          </a:xfrm>
        </p:spPr>
        <p:txBody>
          <a:bodyPr/>
          <a:lstStyle/>
          <a:p>
            <a:pPr algn="just"/>
            <a:r>
              <a:rPr lang="fr-FR" sz="2000" dirty="0" smtClean="0"/>
              <a:t>Cette étape vise à rattacher un pool à une Contrepartie, auquel est associé un identifiant unique.</a:t>
            </a:r>
          </a:p>
          <a:p>
            <a:pPr algn="just"/>
            <a:endParaRPr lang="fr-FR" sz="20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3431"/>
              </p:ext>
            </p:extLst>
          </p:nvPr>
        </p:nvGraphicFramePr>
        <p:xfrm>
          <a:off x="971600" y="1916835"/>
          <a:ext cx="7139592" cy="4306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466">
                  <a:extLst>
                    <a:ext uri="{9D8B030D-6E8A-4147-A177-3AD203B41FA5}">
                      <a16:colId xmlns:a16="http://schemas.microsoft.com/office/drawing/2014/main" val="1672175643"/>
                    </a:ext>
                  </a:extLst>
                </a:gridCol>
                <a:gridCol w="5385126">
                  <a:extLst>
                    <a:ext uri="{9D8B030D-6E8A-4147-A177-3AD203B41FA5}">
                      <a16:colId xmlns:a16="http://schemas.microsoft.com/office/drawing/2014/main" val="2657454866"/>
                    </a:ext>
                  </a:extLst>
                </a:gridCol>
              </a:tblGrid>
              <a:tr h="212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Attribute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1240325241"/>
                  </a:ext>
                </a:extLst>
              </a:tr>
              <a:tr h="449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Pool Identifier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Unique identifier of the Pool in the system. It is provided automatically by</a:t>
                      </a:r>
                      <a:r>
                        <a:rPr lang="en-GB" sz="1200" dirty="0">
                          <a:effectLst/>
                        </a:rPr>
                        <a:t> the ECMS </a:t>
                      </a:r>
                      <a:r>
                        <a:rPr lang="en-US" sz="1200" dirty="0">
                          <a:effectLst/>
                        </a:rPr>
                        <a:t>upon its creation.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510837116"/>
                  </a:ext>
                </a:extLst>
              </a:tr>
              <a:tr h="449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Reference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Reference of the pool given by the refinancing NCB. It must be unique per refinancing NCB. 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1656434383"/>
                  </a:ext>
                </a:extLst>
              </a:tr>
              <a:tr h="217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Pool Name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It can be used to describe the pool.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2206172194"/>
                  </a:ext>
                </a:extLst>
              </a:tr>
              <a:tr h="449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Pool Owner Identifier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Identification of the Counterparty (i.e. an ECMS Entity with a Counterparty role) to whom the pool belongs.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3663233209"/>
                  </a:ext>
                </a:extLst>
              </a:tr>
              <a:tr h="545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Maintaining NCB</a:t>
                      </a:r>
                      <a:endParaRPr lang="fr-FR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(Parent RIAD Code)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Identification of the relevant NCB for the ECMS pool.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3219747757"/>
                  </a:ext>
                </a:extLst>
              </a:tr>
              <a:tr h="326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Absolute Credit Limit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Maximum amount of credit that can be granted to a Counterparty. </a:t>
                      </a:r>
                      <a:endParaRPr lang="fr-FR" sz="1200" dirty="0">
                        <a:effectLst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2231891122"/>
                  </a:ext>
                </a:extLst>
              </a:tr>
              <a:tr h="376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Relative Credit Limit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Relative credit limit as proportion of the total collateral value</a:t>
                      </a:r>
                      <a:r>
                        <a:rPr lang="en-GB" sz="1200" dirty="0" smtClean="0">
                          <a:effectLst/>
                        </a:rPr>
                        <a:t>.</a:t>
                      </a:r>
                      <a:endParaRPr lang="fr-FR" sz="1200" dirty="0">
                        <a:effectLst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2590664400"/>
                  </a:ext>
                </a:extLst>
              </a:tr>
              <a:tr h="217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Opening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Opening date of the pool.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409781396"/>
                  </a:ext>
                </a:extLst>
              </a:tr>
              <a:tr h="217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Closing Date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marL="449580" indent="-44958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Optional. Inclusive closing date of the pool.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2906941169"/>
                  </a:ext>
                </a:extLst>
              </a:tr>
              <a:tr h="625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Last Update date and time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Update date and time: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YYYYMMDD HH:MM:SS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4073269212"/>
                  </a:ext>
                </a:extLst>
              </a:tr>
              <a:tr h="217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Last Update reason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Reason for update.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18" marR="33918" marT="0" marB="0"/>
                </a:tc>
                <a:extLst>
                  <a:ext uri="{0D108BD9-81ED-4DB2-BD59-A6C34878D82A}">
                    <a16:rowId xmlns:a16="http://schemas.microsoft.com/office/drawing/2014/main" val="206075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313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BARIT-BDF-PPT-1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205AA7"/>
      </a:accent1>
      <a:accent2>
        <a:srgbClr val="005BD3"/>
      </a:accent2>
      <a:accent3>
        <a:srgbClr val="00449E"/>
      </a:accent3>
      <a:accent4>
        <a:srgbClr val="00449E"/>
      </a:accent4>
      <a:accent5>
        <a:srgbClr val="800080"/>
      </a:accent5>
      <a:accent6>
        <a:srgbClr val="D60093"/>
      </a:accent6>
      <a:hlink>
        <a:srgbClr val="A0006E"/>
      </a:hlink>
      <a:folHlink>
        <a:srgbClr val="FE19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BARIT-BDF-PPT [Lecture seule]" id="{B8996ECA-2DB2-4577-9989-D8E1764EF4D6}" vid="{9792DEAD-D8A8-4CFD-80AE-15F943662B3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TRANE_MediaType xmlns="141d8ada-ab67-46b9-a6c4-f73b95bedb2b">5</INTRANE_MediaType>
    <INTRANE_MediaCategory xmlns="141d8ada-ab67-46b9-a6c4-f73b95bedb2b">7</INTRANE_MediaCategory>
    <INTRANE_IsAmbition2020Media xmlns="834bd692-7201-4343-9a59-08b1a61dab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traneDocument" ma:contentTypeID="0x0101005AD2E17D830C4A47919A8B2E429EF09F00DED39C0D10B8B243A3DA4A325390F447" ma:contentTypeVersion="1" ma:contentTypeDescription="Crée un document." ma:contentTypeScope="" ma:versionID="dbd1fc20711cf9246c03abd6405ccce9">
  <xsd:schema xmlns:xsd="http://www.w3.org/2001/XMLSchema" xmlns:xs="http://www.w3.org/2001/XMLSchema" xmlns:p="http://schemas.microsoft.com/office/2006/metadata/properties" xmlns:ns3="141d8ada-ab67-46b9-a6c4-f73b95bedb2b" xmlns:ns4="834bd692-7201-4343-9a59-08b1a61dabcf" targetNamespace="http://schemas.microsoft.com/office/2006/metadata/properties" ma:root="true" ma:fieldsID="1a39003a96c72dbe389fec09bbfa3dfd" ns3:_="" ns4:_="">
    <xsd:import namespace="141d8ada-ab67-46b9-a6c4-f73b95bedb2b"/>
    <xsd:import namespace="834bd692-7201-4343-9a59-08b1a61dabcf"/>
    <xsd:element name="properties">
      <xsd:complexType>
        <xsd:sequence>
          <xsd:element name="documentManagement">
            <xsd:complexType>
              <xsd:all>
                <xsd:element ref="ns3:INTRANE_MediaCategory" minOccurs="0"/>
                <xsd:element ref="ns3:INTRANE_MediaCategoryColor" minOccurs="0"/>
                <xsd:element ref="ns4:INTRANE_IsAmbition2020Media" minOccurs="0"/>
                <xsd:element ref="ns3:INTRANE_Media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d8ada-ab67-46b9-a6c4-f73b95bedb2b" elementFormDefault="qualified">
    <xsd:import namespace="http://schemas.microsoft.com/office/2006/documentManagement/types"/>
    <xsd:import namespace="http://schemas.microsoft.com/office/infopath/2007/PartnerControls"/>
    <xsd:element name="INTRANE_MediaCategory" ma:index="8" nillable="true" ma:displayName="Catégorie de média" ma:description="Catégorie de contenu pour les médias" ma:list="{bf7b3f65-2f85-4e29-8468-69a8a6337be2}" ma:internalName="INTRANE_MediaCategory" ma:showField="Title" ma:web="{141d8ada-ab67-46b9-a6c4-f73b95bedb2b}">
      <xsd:simpleType>
        <xsd:restriction base="dms:Lookup"/>
      </xsd:simpleType>
    </xsd:element>
    <xsd:element name="INTRANE_MediaCategoryColor" ma:index="9" nillable="true" ma:displayName="Catégorie de média:Couleur" ma:description="Couleur de la catégorie" ma:list="{bf7b3f65-2f85-4e29-8468-69a8a6337be2}" ma:internalName="INTRANE_MediaCategoryColor" ma:readOnly="true" ma:showField="Color" ma:web="{141d8ada-ab67-46b9-a6c4-f73b95bedb2b}">
      <xsd:simpleType>
        <xsd:restriction base="dms:Lookup"/>
      </xsd:simpleType>
    </xsd:element>
    <xsd:element name="INTRANE_MediaType" ma:index="11" nillable="true" ma:displayName="Type de média" ma:description="Catégorie de contenu pour les médias" ma:list="{bf4d2ce8-9954-47e8-ab24-192cf2b7d306}" ma:internalName="INTRANE_MediaType" ma:showField="Title" ma:web="{141d8ada-ab67-46b9-a6c4-f73b95bedb2b}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d692-7201-4343-9a59-08b1a61dabcf" elementFormDefault="qualified">
    <xsd:import namespace="http://schemas.microsoft.com/office/2006/documentManagement/types"/>
    <xsd:import namespace="http://schemas.microsoft.com/office/infopath/2007/PartnerControls"/>
    <xsd:element name="INTRANE_IsAmbition2020Media" ma:index="10" nillable="true" ma:displayName="Rang média Ambitions 2020" ma:default="0" ma:description="Rang du média apparaissant sur la page d'accueil Ambitions 2020" ma:indexed="true" ma:internalName="INTRANE_IsAmbition2020Media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23C1A-603D-4890-99D6-2670B78F61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DDFE8-55E5-4F72-9917-6DF7276A2EFF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834bd692-7201-4343-9a59-08b1a61dabcf"/>
    <ds:schemaRef ds:uri="141d8ada-ab67-46b9-a6c4-f73b95bedb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AB77E1-FAFD-483B-A844-67BCA76EB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d8ada-ab67-46b9-a6c4-f73b95bedb2b"/>
    <ds:schemaRef ds:uri="834bd692-7201-4343-9a59-08b1a61dab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GABARIT-BDF-PPT</Template>
  <TotalTime>1528</TotalTime>
  <Words>2360</Words>
  <Application>Microsoft Office PowerPoint</Application>
  <PresentationFormat>Affichage à l'écran (4:3)</PresentationFormat>
  <Paragraphs>297</Paragraphs>
  <Slides>23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GABARIT-BDF-PPT-1</vt:lpstr>
      <vt:lpstr>Gestion des pools de contreparties dans ecms</vt:lpstr>
      <vt:lpstr>Présentation PowerPoint</vt:lpstr>
      <vt:lpstr>Caractéristiques d’un pool de contrepartie / Principes</vt:lpstr>
      <vt:lpstr>Vision schématique d’un pool de contrepartie / Collatéral</vt:lpstr>
      <vt:lpstr>Vision schématique d’un pool de contrepartie / CRédit</vt:lpstr>
      <vt:lpstr>Vision schématique d’un pool de contrepartie / Limites</vt:lpstr>
      <vt:lpstr>Présentation PowerPoint</vt:lpstr>
      <vt:lpstr>Configuration des pools</vt:lpstr>
      <vt:lpstr>Configuration  des données référentielles générales</vt:lpstr>
      <vt:lpstr>Configuration des opérations de politique monétaire</vt:lpstr>
      <vt:lpstr>Configuration des opérations de politique monétaire</vt:lpstr>
      <vt:lpstr>Configuration des autres opérations de crédit / Crédit réservé</vt:lpstr>
      <vt:lpstr>Configuration des autres opérations de crédit / Crédit réservé</vt:lpstr>
      <vt:lpstr>Configuration des autres opérations de crédit / Ligne de crédit</vt:lpstr>
      <vt:lpstr>Configuration des autres opérations de crédit / Ligne de crédit</vt:lpstr>
      <vt:lpstr>Configuration des catégories de collatéral / Marketable assets et credit claims</vt:lpstr>
      <vt:lpstr>Configuration des catégories de collatéral / Marketable assets et credit claims</vt:lpstr>
      <vt:lpstr>Configuration des positions de collatéral / TRIPARTY</vt:lpstr>
      <vt:lpstr>Configuration des catégories de collatéral / TRIPARTY</vt:lpstr>
      <vt:lpstr>Configuration des catégories de collatéral / Externally managed Collateral</vt:lpstr>
      <vt:lpstr>Configuration des catégories de collatéral / Externally managed Collateral</vt:lpstr>
      <vt:lpstr>Configuration des catégories de collatéral / Espèces</vt:lpstr>
      <vt:lpstr>Configuration des catégories de collatéral / Espèces</vt:lpstr>
    </vt:vector>
  </TitlesOfParts>
  <Company>Banque de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place projet ECMS</dc:title>
  <dc:creator>BOPM</dc:creator>
  <cp:lastModifiedBy>DEANAZ Geneviève (UA 1157)</cp:lastModifiedBy>
  <cp:revision>191</cp:revision>
  <cp:lastPrinted>2017-07-05T15:29:52Z</cp:lastPrinted>
  <dcterms:created xsi:type="dcterms:W3CDTF">2020-01-13T07:56:26Z</dcterms:created>
  <dcterms:modified xsi:type="dcterms:W3CDTF">2020-04-16T08:34:39Z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0x0101005AD2E17D830C4A47919A8B2E429EF09F00DED39C0D10B8B243A3DA4A325390F447</vt:lpwstr>
  </property>
  <property fmtid="{D5CDD505-2E9C-101B-9397-08002B2CF9AE}" pid="3" name="AlternateThumbnailUrl">
    <vt:lpwstr>, </vt:lpwstr>
  </property>
</Properties>
</file>