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8" r:id="rId6"/>
    <p:sldId id="257" r:id="rId7"/>
    <p:sldId id="259" r:id="rId8"/>
    <p:sldId id="271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3" r:id="rId18"/>
    <p:sldId id="265" r:id="rId19"/>
    <p:sldId id="272" r:id="rId20"/>
  </p:sldIdLst>
  <p:sldSz cx="9144000" cy="6858000" type="screen4x3"/>
  <p:notesSz cx="6705600" cy="9842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AZ Geneviève (UA 1157)" initials="DG(1" lastIdx="5" clrIdx="0">
    <p:extLst>
      <p:ext uri="{19B8F6BF-5375-455C-9EA6-DF929625EA0E}">
        <p15:presenceInfo xmlns:p15="http://schemas.microsoft.com/office/powerpoint/2012/main" userId="S-1-5-21-932784933-1916278750-2019186543-199647" providerId="AD"/>
      </p:ext>
    </p:extLst>
  </p:cmAuthor>
  <p:cmAuthor id="2" name="BOPM" initials="BOPM" lastIdx="4" clrIdx="1">
    <p:extLst>
      <p:ext uri="{19B8F6BF-5375-455C-9EA6-DF929625EA0E}">
        <p15:presenceInfo xmlns:p15="http://schemas.microsoft.com/office/powerpoint/2012/main" userId="BOP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29C"/>
    <a:srgbClr val="07A1E2"/>
    <a:srgbClr val="205AA7"/>
    <a:srgbClr val="8B0534"/>
    <a:srgbClr val="FDEADA"/>
    <a:srgbClr val="F3953F"/>
    <a:srgbClr val="F79646"/>
    <a:srgbClr val="FDDFC7"/>
    <a:srgbClr val="3E81DA"/>
    <a:srgbClr val="FCD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3978" autoAdjust="0"/>
  </p:normalViewPr>
  <p:slideViewPr>
    <p:cSldViewPr>
      <p:cViewPr varScale="1">
        <p:scale>
          <a:sx n="65" d="100"/>
          <a:sy n="65" d="100"/>
        </p:scale>
        <p:origin x="150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306FB5-A2B2-49C6-9AD1-55B6917CD944}" type="doc">
      <dgm:prSet loTypeId="urn:microsoft.com/office/officeart/2005/8/layout/cycle2" loCatId="cycle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9DF4BBD3-25B6-419A-AB91-DE3ACD9C4242}">
      <dgm:prSet phldrT="[Texte]" phldr="1" custT="1"/>
      <dgm:spPr>
        <a:solidFill>
          <a:schemeClr val="accent2"/>
        </a:solidFill>
      </dgm:spPr>
      <dgm:t>
        <a:bodyPr/>
        <a:lstStyle/>
        <a:p>
          <a:endParaRPr lang="fr-FR" sz="2000" dirty="0"/>
        </a:p>
      </dgm:t>
    </dgm:pt>
    <dgm:pt modelId="{98CC9FE9-8325-4543-9BDF-A0D40F4BE211}" type="parTrans" cxnId="{7D1C661D-5452-4A24-A461-D1FDD661C07C}">
      <dgm:prSet/>
      <dgm:spPr/>
      <dgm:t>
        <a:bodyPr/>
        <a:lstStyle/>
        <a:p>
          <a:endParaRPr lang="fr-FR"/>
        </a:p>
      </dgm:t>
    </dgm:pt>
    <dgm:pt modelId="{51E61400-E8A1-4078-B0D1-05769AFE3FC2}" type="sibTrans" cxnId="{7D1C661D-5452-4A24-A461-D1FDD661C07C}">
      <dgm:prSet/>
      <dgm:spPr/>
      <dgm:t>
        <a:bodyPr/>
        <a:lstStyle/>
        <a:p>
          <a:endParaRPr lang="fr-FR"/>
        </a:p>
      </dgm:t>
    </dgm:pt>
    <dgm:pt modelId="{A16B7A32-C1AD-495A-A377-0B9A0A7FEC9F}">
      <dgm:prSet phldrT="[Texte]" phldr="1" custT="1"/>
      <dgm:spPr>
        <a:solidFill>
          <a:schemeClr val="accent3"/>
        </a:solidFill>
      </dgm:spPr>
      <dgm:t>
        <a:bodyPr/>
        <a:lstStyle/>
        <a:p>
          <a:endParaRPr lang="fr-FR" sz="2000" dirty="0"/>
        </a:p>
      </dgm:t>
    </dgm:pt>
    <dgm:pt modelId="{054EB8F3-687D-47C1-A8CA-AA8906B81A64}" type="parTrans" cxnId="{D39E6565-AB8E-4150-9AD1-F0C376D118EA}">
      <dgm:prSet/>
      <dgm:spPr/>
      <dgm:t>
        <a:bodyPr/>
        <a:lstStyle/>
        <a:p>
          <a:endParaRPr lang="fr-FR"/>
        </a:p>
      </dgm:t>
    </dgm:pt>
    <dgm:pt modelId="{D093C8A5-C38E-46B0-A43A-6E4799DBF5B8}" type="sibTrans" cxnId="{D39E6565-AB8E-4150-9AD1-F0C376D118EA}">
      <dgm:prSet/>
      <dgm:spPr/>
      <dgm:t>
        <a:bodyPr/>
        <a:lstStyle/>
        <a:p>
          <a:endParaRPr lang="fr-FR"/>
        </a:p>
      </dgm:t>
    </dgm:pt>
    <dgm:pt modelId="{2580DAD5-E4B5-4293-AB07-A4C506041096}">
      <dgm:prSet phldrT="[Texte]" phldr="1" custT="1"/>
      <dgm:spPr>
        <a:solidFill>
          <a:schemeClr val="accent5"/>
        </a:solidFill>
      </dgm:spPr>
      <dgm:t>
        <a:bodyPr/>
        <a:lstStyle/>
        <a:p>
          <a:endParaRPr lang="fr-FR" sz="2000" dirty="0"/>
        </a:p>
      </dgm:t>
    </dgm:pt>
    <dgm:pt modelId="{3872E00E-B2E4-4A20-9A82-F208316DB251}" type="parTrans" cxnId="{75528107-9022-476D-AE40-85E56DB393F3}">
      <dgm:prSet/>
      <dgm:spPr/>
      <dgm:t>
        <a:bodyPr/>
        <a:lstStyle/>
        <a:p>
          <a:endParaRPr lang="fr-FR"/>
        </a:p>
      </dgm:t>
    </dgm:pt>
    <dgm:pt modelId="{8828E4FD-4B51-4892-8A21-08016202413A}" type="sibTrans" cxnId="{75528107-9022-476D-AE40-85E56DB393F3}">
      <dgm:prSet/>
      <dgm:spPr/>
      <dgm:t>
        <a:bodyPr/>
        <a:lstStyle/>
        <a:p>
          <a:endParaRPr lang="fr-FR"/>
        </a:p>
      </dgm:t>
    </dgm:pt>
    <dgm:pt modelId="{8DF2A84E-9439-4676-B13B-880F92495483}">
      <dgm:prSet phldrT="[Texte]" phldr="1" custT="1"/>
      <dgm:spPr/>
      <dgm:t>
        <a:bodyPr/>
        <a:lstStyle/>
        <a:p>
          <a:endParaRPr lang="fr-FR" sz="2000" dirty="0"/>
        </a:p>
      </dgm:t>
    </dgm:pt>
    <dgm:pt modelId="{7051D416-35AC-401B-833F-A4F8C8DD6EA9}" type="parTrans" cxnId="{49A60ED3-5978-4CAC-A39A-F10C23E6AFF3}">
      <dgm:prSet/>
      <dgm:spPr/>
      <dgm:t>
        <a:bodyPr/>
        <a:lstStyle/>
        <a:p>
          <a:endParaRPr lang="fr-FR"/>
        </a:p>
      </dgm:t>
    </dgm:pt>
    <dgm:pt modelId="{C8218148-B48A-4CD5-B315-EB4E2CA794B6}" type="sibTrans" cxnId="{49A60ED3-5978-4CAC-A39A-F10C23E6AFF3}">
      <dgm:prSet/>
      <dgm:spPr/>
      <dgm:t>
        <a:bodyPr/>
        <a:lstStyle/>
        <a:p>
          <a:endParaRPr lang="fr-FR"/>
        </a:p>
      </dgm:t>
    </dgm:pt>
    <dgm:pt modelId="{435C8848-87CA-47E9-A5F7-99C1EC16E483}">
      <dgm:prSet phldrT="[Texte]" phldr="1" custT="1"/>
      <dgm:spPr>
        <a:solidFill>
          <a:srgbClr val="00B0F0"/>
        </a:solidFill>
      </dgm:spPr>
      <dgm:t>
        <a:bodyPr/>
        <a:lstStyle/>
        <a:p>
          <a:endParaRPr lang="fr-FR" sz="2000" dirty="0"/>
        </a:p>
      </dgm:t>
    </dgm:pt>
    <dgm:pt modelId="{A4708D6C-7804-40ED-AC27-D9D8D2A4430F}" type="parTrans" cxnId="{D75495CB-BD7C-4D1C-A798-9A39418CE5D5}">
      <dgm:prSet/>
      <dgm:spPr/>
      <dgm:t>
        <a:bodyPr/>
        <a:lstStyle/>
        <a:p>
          <a:endParaRPr lang="fr-FR"/>
        </a:p>
      </dgm:t>
    </dgm:pt>
    <dgm:pt modelId="{897A74CA-12E4-4886-9909-D0C39E0E9701}" type="sibTrans" cxnId="{D75495CB-BD7C-4D1C-A798-9A39418CE5D5}">
      <dgm:prSet/>
      <dgm:spPr>
        <a:solidFill>
          <a:srgbClr val="00B0F0"/>
        </a:solidFill>
      </dgm:spPr>
      <dgm:t>
        <a:bodyPr/>
        <a:lstStyle/>
        <a:p>
          <a:endParaRPr lang="fr-FR"/>
        </a:p>
      </dgm:t>
    </dgm:pt>
    <dgm:pt modelId="{2549E5CF-6BE3-4B25-97C4-0F3526604FDD}" type="pres">
      <dgm:prSet presAssocID="{87306FB5-A2B2-49C6-9AD1-55B6917CD94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C7F52A-8E56-4217-BBC6-06CF6074755F}" type="pres">
      <dgm:prSet presAssocID="{9DF4BBD3-25B6-419A-AB91-DE3ACD9C42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2D05D1-EBAC-45C1-9BC3-97903D6597E1}" type="pres">
      <dgm:prSet presAssocID="{51E61400-E8A1-4078-B0D1-05769AFE3FC2}" presName="sibTrans" presStyleLbl="sibTrans2D1" presStyleIdx="0" presStyleCnt="5"/>
      <dgm:spPr/>
      <dgm:t>
        <a:bodyPr/>
        <a:lstStyle/>
        <a:p>
          <a:endParaRPr lang="fr-FR"/>
        </a:p>
      </dgm:t>
    </dgm:pt>
    <dgm:pt modelId="{845E2A29-6F89-486D-8E56-8819FCE66F58}" type="pres">
      <dgm:prSet presAssocID="{51E61400-E8A1-4078-B0D1-05769AFE3FC2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DDDB76BB-D706-4697-96A1-8345580A3E0E}" type="pres">
      <dgm:prSet presAssocID="{A16B7A32-C1AD-495A-A377-0B9A0A7FEC9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23D39A-31F1-4A83-8AD8-96C1812B5FDF}" type="pres">
      <dgm:prSet presAssocID="{D093C8A5-C38E-46B0-A43A-6E4799DBF5B8}" presName="sibTrans" presStyleLbl="sibTrans2D1" presStyleIdx="1" presStyleCnt="5"/>
      <dgm:spPr/>
      <dgm:t>
        <a:bodyPr/>
        <a:lstStyle/>
        <a:p>
          <a:endParaRPr lang="fr-FR"/>
        </a:p>
      </dgm:t>
    </dgm:pt>
    <dgm:pt modelId="{6A16FD32-ED4C-4555-95E6-E17D53BD0E60}" type="pres">
      <dgm:prSet presAssocID="{D093C8A5-C38E-46B0-A43A-6E4799DBF5B8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6F524604-84AD-4D96-A7EE-EFC46B76EE8D}" type="pres">
      <dgm:prSet presAssocID="{2580DAD5-E4B5-4293-AB07-A4C5060410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D0885B-17D0-430C-A851-26B86F60960F}" type="pres">
      <dgm:prSet presAssocID="{8828E4FD-4B51-4892-8A21-08016202413A}" presName="sibTrans" presStyleLbl="sibTrans2D1" presStyleIdx="2" presStyleCnt="5"/>
      <dgm:spPr/>
      <dgm:t>
        <a:bodyPr/>
        <a:lstStyle/>
        <a:p>
          <a:endParaRPr lang="fr-FR"/>
        </a:p>
      </dgm:t>
    </dgm:pt>
    <dgm:pt modelId="{92DCAC41-0ABC-4ED1-88F9-CEBAA95A0C0F}" type="pres">
      <dgm:prSet presAssocID="{8828E4FD-4B51-4892-8A21-08016202413A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7460B5D4-3A36-4CF5-86DB-C1955EA6D52B}" type="pres">
      <dgm:prSet presAssocID="{8DF2A84E-9439-4676-B13B-880F9249548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D4F65C-FD7E-454B-A435-01046A163639}" type="pres">
      <dgm:prSet presAssocID="{C8218148-B48A-4CD5-B315-EB4E2CA794B6}" presName="sibTrans" presStyleLbl="sibTrans2D1" presStyleIdx="3" presStyleCnt="5"/>
      <dgm:spPr/>
      <dgm:t>
        <a:bodyPr/>
        <a:lstStyle/>
        <a:p>
          <a:endParaRPr lang="fr-FR"/>
        </a:p>
      </dgm:t>
    </dgm:pt>
    <dgm:pt modelId="{E2292487-6927-48A3-9F9D-64DDE27F4EDD}" type="pres">
      <dgm:prSet presAssocID="{C8218148-B48A-4CD5-B315-EB4E2CA794B6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382240D4-C898-4910-84A6-839B8A331502}" type="pres">
      <dgm:prSet presAssocID="{435C8848-87CA-47E9-A5F7-99C1EC16E48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8A1386-0908-4400-80C2-60E7E204102D}" type="pres">
      <dgm:prSet presAssocID="{897A74CA-12E4-4886-9909-D0C39E0E9701}" presName="sibTrans" presStyleLbl="sibTrans2D1" presStyleIdx="4" presStyleCnt="5"/>
      <dgm:spPr/>
      <dgm:t>
        <a:bodyPr/>
        <a:lstStyle/>
        <a:p>
          <a:endParaRPr lang="fr-FR"/>
        </a:p>
      </dgm:t>
    </dgm:pt>
    <dgm:pt modelId="{3A775353-482E-4CE9-B20D-AA3100346260}" type="pres">
      <dgm:prSet presAssocID="{897A74CA-12E4-4886-9909-D0C39E0E9701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75528107-9022-476D-AE40-85E56DB393F3}" srcId="{87306FB5-A2B2-49C6-9AD1-55B6917CD944}" destId="{2580DAD5-E4B5-4293-AB07-A4C506041096}" srcOrd="2" destOrd="0" parTransId="{3872E00E-B2E4-4A20-9A82-F208316DB251}" sibTransId="{8828E4FD-4B51-4892-8A21-08016202413A}"/>
    <dgm:cxn modelId="{C4D7B048-BB71-4921-B939-DCA1F97BFDE0}" type="presOf" srcId="{A16B7A32-C1AD-495A-A377-0B9A0A7FEC9F}" destId="{DDDB76BB-D706-4697-96A1-8345580A3E0E}" srcOrd="0" destOrd="0" presId="urn:microsoft.com/office/officeart/2005/8/layout/cycle2"/>
    <dgm:cxn modelId="{F51860A6-8982-48AF-96C9-409F1A2BBE1D}" type="presOf" srcId="{51E61400-E8A1-4078-B0D1-05769AFE3FC2}" destId="{845E2A29-6F89-486D-8E56-8819FCE66F58}" srcOrd="1" destOrd="0" presId="urn:microsoft.com/office/officeart/2005/8/layout/cycle2"/>
    <dgm:cxn modelId="{60F5F165-1165-4592-8A79-674BBE2B70E5}" type="presOf" srcId="{87306FB5-A2B2-49C6-9AD1-55B6917CD944}" destId="{2549E5CF-6BE3-4B25-97C4-0F3526604FDD}" srcOrd="0" destOrd="0" presId="urn:microsoft.com/office/officeart/2005/8/layout/cycle2"/>
    <dgm:cxn modelId="{1518605F-1242-42B5-9396-E69156EC186B}" type="presOf" srcId="{C8218148-B48A-4CD5-B315-EB4E2CA794B6}" destId="{E2292487-6927-48A3-9F9D-64DDE27F4EDD}" srcOrd="1" destOrd="0" presId="urn:microsoft.com/office/officeart/2005/8/layout/cycle2"/>
    <dgm:cxn modelId="{D39E6565-AB8E-4150-9AD1-F0C376D118EA}" srcId="{87306FB5-A2B2-49C6-9AD1-55B6917CD944}" destId="{A16B7A32-C1AD-495A-A377-0B9A0A7FEC9F}" srcOrd="1" destOrd="0" parTransId="{054EB8F3-687D-47C1-A8CA-AA8906B81A64}" sibTransId="{D093C8A5-C38E-46B0-A43A-6E4799DBF5B8}"/>
    <dgm:cxn modelId="{49A60ED3-5978-4CAC-A39A-F10C23E6AFF3}" srcId="{87306FB5-A2B2-49C6-9AD1-55B6917CD944}" destId="{8DF2A84E-9439-4676-B13B-880F92495483}" srcOrd="3" destOrd="0" parTransId="{7051D416-35AC-401B-833F-A4F8C8DD6EA9}" sibTransId="{C8218148-B48A-4CD5-B315-EB4E2CA794B6}"/>
    <dgm:cxn modelId="{F09F3D24-1948-4AC1-A18C-EFF985ECD62E}" type="presOf" srcId="{9DF4BBD3-25B6-419A-AB91-DE3ACD9C4242}" destId="{12C7F52A-8E56-4217-BBC6-06CF6074755F}" srcOrd="0" destOrd="0" presId="urn:microsoft.com/office/officeart/2005/8/layout/cycle2"/>
    <dgm:cxn modelId="{F603A5E7-6B12-4C2E-B642-7E0D841F5EE0}" type="presOf" srcId="{8828E4FD-4B51-4892-8A21-08016202413A}" destId="{EBD0885B-17D0-430C-A851-26B86F60960F}" srcOrd="0" destOrd="0" presId="urn:microsoft.com/office/officeart/2005/8/layout/cycle2"/>
    <dgm:cxn modelId="{A97F1F63-6270-4C4C-B3C6-81CAD8B0236C}" type="presOf" srcId="{897A74CA-12E4-4886-9909-D0C39E0E9701}" destId="{468A1386-0908-4400-80C2-60E7E204102D}" srcOrd="0" destOrd="0" presId="urn:microsoft.com/office/officeart/2005/8/layout/cycle2"/>
    <dgm:cxn modelId="{E0EE0D67-7606-4AC5-A047-F9AC9B3D8910}" type="presOf" srcId="{897A74CA-12E4-4886-9909-D0C39E0E9701}" destId="{3A775353-482E-4CE9-B20D-AA3100346260}" srcOrd="1" destOrd="0" presId="urn:microsoft.com/office/officeart/2005/8/layout/cycle2"/>
    <dgm:cxn modelId="{7D1C661D-5452-4A24-A461-D1FDD661C07C}" srcId="{87306FB5-A2B2-49C6-9AD1-55B6917CD944}" destId="{9DF4BBD3-25B6-419A-AB91-DE3ACD9C4242}" srcOrd="0" destOrd="0" parTransId="{98CC9FE9-8325-4543-9BDF-A0D40F4BE211}" sibTransId="{51E61400-E8A1-4078-B0D1-05769AFE3FC2}"/>
    <dgm:cxn modelId="{6109A5B7-98DF-4CC6-9DE4-7AED1121F5E3}" type="presOf" srcId="{8DF2A84E-9439-4676-B13B-880F92495483}" destId="{7460B5D4-3A36-4CF5-86DB-C1955EA6D52B}" srcOrd="0" destOrd="0" presId="urn:microsoft.com/office/officeart/2005/8/layout/cycle2"/>
    <dgm:cxn modelId="{890F7F6A-DD89-49A1-B4B7-C70F6D786396}" type="presOf" srcId="{C8218148-B48A-4CD5-B315-EB4E2CA794B6}" destId="{16D4F65C-FD7E-454B-A435-01046A163639}" srcOrd="0" destOrd="0" presId="urn:microsoft.com/office/officeart/2005/8/layout/cycle2"/>
    <dgm:cxn modelId="{F248C62D-08D6-4448-AAF4-6B4C1A9C5AC9}" type="presOf" srcId="{D093C8A5-C38E-46B0-A43A-6E4799DBF5B8}" destId="{6A16FD32-ED4C-4555-95E6-E17D53BD0E60}" srcOrd="1" destOrd="0" presId="urn:microsoft.com/office/officeart/2005/8/layout/cycle2"/>
    <dgm:cxn modelId="{BC18C66A-A949-4BFE-820B-0EB9A79E441D}" type="presOf" srcId="{2580DAD5-E4B5-4293-AB07-A4C506041096}" destId="{6F524604-84AD-4D96-A7EE-EFC46B76EE8D}" srcOrd="0" destOrd="0" presId="urn:microsoft.com/office/officeart/2005/8/layout/cycle2"/>
    <dgm:cxn modelId="{D75495CB-BD7C-4D1C-A798-9A39418CE5D5}" srcId="{87306FB5-A2B2-49C6-9AD1-55B6917CD944}" destId="{435C8848-87CA-47E9-A5F7-99C1EC16E483}" srcOrd="4" destOrd="0" parTransId="{A4708D6C-7804-40ED-AC27-D9D8D2A4430F}" sibTransId="{897A74CA-12E4-4886-9909-D0C39E0E9701}"/>
    <dgm:cxn modelId="{09BB5B8E-44F9-4371-B997-1035CB4889D0}" type="presOf" srcId="{51E61400-E8A1-4078-B0D1-05769AFE3FC2}" destId="{FB2D05D1-EBAC-45C1-9BC3-97903D6597E1}" srcOrd="0" destOrd="0" presId="urn:microsoft.com/office/officeart/2005/8/layout/cycle2"/>
    <dgm:cxn modelId="{16C77CDD-D800-4138-88E0-89EC026BCB48}" type="presOf" srcId="{435C8848-87CA-47E9-A5F7-99C1EC16E483}" destId="{382240D4-C898-4910-84A6-839B8A331502}" srcOrd="0" destOrd="0" presId="urn:microsoft.com/office/officeart/2005/8/layout/cycle2"/>
    <dgm:cxn modelId="{82AA26D8-D355-4DF9-B9D7-60DF4FCC3725}" type="presOf" srcId="{8828E4FD-4B51-4892-8A21-08016202413A}" destId="{92DCAC41-0ABC-4ED1-88F9-CEBAA95A0C0F}" srcOrd="1" destOrd="0" presId="urn:microsoft.com/office/officeart/2005/8/layout/cycle2"/>
    <dgm:cxn modelId="{254BB73C-EB7B-4BC1-BB35-CDF9F81E1876}" type="presOf" srcId="{D093C8A5-C38E-46B0-A43A-6E4799DBF5B8}" destId="{1023D39A-31F1-4A83-8AD8-96C1812B5FDF}" srcOrd="0" destOrd="0" presId="urn:microsoft.com/office/officeart/2005/8/layout/cycle2"/>
    <dgm:cxn modelId="{8BC63270-C73D-4A33-AFA5-BE8D3EB1EA0E}" type="presParOf" srcId="{2549E5CF-6BE3-4B25-97C4-0F3526604FDD}" destId="{12C7F52A-8E56-4217-BBC6-06CF6074755F}" srcOrd="0" destOrd="0" presId="urn:microsoft.com/office/officeart/2005/8/layout/cycle2"/>
    <dgm:cxn modelId="{BF2D279C-461A-451C-9A32-658A66DD2C50}" type="presParOf" srcId="{2549E5CF-6BE3-4B25-97C4-0F3526604FDD}" destId="{FB2D05D1-EBAC-45C1-9BC3-97903D6597E1}" srcOrd="1" destOrd="0" presId="urn:microsoft.com/office/officeart/2005/8/layout/cycle2"/>
    <dgm:cxn modelId="{3CE18539-5CC8-4257-8E78-19AD97263672}" type="presParOf" srcId="{FB2D05D1-EBAC-45C1-9BC3-97903D6597E1}" destId="{845E2A29-6F89-486D-8E56-8819FCE66F58}" srcOrd="0" destOrd="0" presId="urn:microsoft.com/office/officeart/2005/8/layout/cycle2"/>
    <dgm:cxn modelId="{D0B63C1B-39D1-4D7A-B891-1CA359F4C91E}" type="presParOf" srcId="{2549E5CF-6BE3-4B25-97C4-0F3526604FDD}" destId="{DDDB76BB-D706-4697-96A1-8345580A3E0E}" srcOrd="2" destOrd="0" presId="urn:microsoft.com/office/officeart/2005/8/layout/cycle2"/>
    <dgm:cxn modelId="{17BCC936-E22A-45D3-AC30-1EFFCCAEA7F8}" type="presParOf" srcId="{2549E5CF-6BE3-4B25-97C4-0F3526604FDD}" destId="{1023D39A-31F1-4A83-8AD8-96C1812B5FDF}" srcOrd="3" destOrd="0" presId="urn:microsoft.com/office/officeart/2005/8/layout/cycle2"/>
    <dgm:cxn modelId="{34221E88-4227-463A-98C2-586B2BC9CB3D}" type="presParOf" srcId="{1023D39A-31F1-4A83-8AD8-96C1812B5FDF}" destId="{6A16FD32-ED4C-4555-95E6-E17D53BD0E60}" srcOrd="0" destOrd="0" presId="urn:microsoft.com/office/officeart/2005/8/layout/cycle2"/>
    <dgm:cxn modelId="{C18D64E6-3E41-44D2-85B1-E52BBEC2D7C4}" type="presParOf" srcId="{2549E5CF-6BE3-4B25-97C4-0F3526604FDD}" destId="{6F524604-84AD-4D96-A7EE-EFC46B76EE8D}" srcOrd="4" destOrd="0" presId="urn:microsoft.com/office/officeart/2005/8/layout/cycle2"/>
    <dgm:cxn modelId="{6B88546D-6A28-4EEE-BB7E-7FD5BA48422E}" type="presParOf" srcId="{2549E5CF-6BE3-4B25-97C4-0F3526604FDD}" destId="{EBD0885B-17D0-430C-A851-26B86F60960F}" srcOrd="5" destOrd="0" presId="urn:microsoft.com/office/officeart/2005/8/layout/cycle2"/>
    <dgm:cxn modelId="{86F83175-5EE2-4752-9E67-384F69C63F86}" type="presParOf" srcId="{EBD0885B-17D0-430C-A851-26B86F60960F}" destId="{92DCAC41-0ABC-4ED1-88F9-CEBAA95A0C0F}" srcOrd="0" destOrd="0" presId="urn:microsoft.com/office/officeart/2005/8/layout/cycle2"/>
    <dgm:cxn modelId="{772ACCC5-13E4-4D65-9B65-83CC4E32401A}" type="presParOf" srcId="{2549E5CF-6BE3-4B25-97C4-0F3526604FDD}" destId="{7460B5D4-3A36-4CF5-86DB-C1955EA6D52B}" srcOrd="6" destOrd="0" presId="urn:microsoft.com/office/officeart/2005/8/layout/cycle2"/>
    <dgm:cxn modelId="{17DBCD57-9E67-4A4C-A82B-BF530013E358}" type="presParOf" srcId="{2549E5CF-6BE3-4B25-97C4-0F3526604FDD}" destId="{16D4F65C-FD7E-454B-A435-01046A163639}" srcOrd="7" destOrd="0" presId="urn:microsoft.com/office/officeart/2005/8/layout/cycle2"/>
    <dgm:cxn modelId="{90CC98A4-C981-49CF-A7E3-649E896D6F02}" type="presParOf" srcId="{16D4F65C-FD7E-454B-A435-01046A163639}" destId="{E2292487-6927-48A3-9F9D-64DDE27F4EDD}" srcOrd="0" destOrd="0" presId="urn:microsoft.com/office/officeart/2005/8/layout/cycle2"/>
    <dgm:cxn modelId="{1528C34C-882D-4600-B27D-7000CA8C2852}" type="presParOf" srcId="{2549E5CF-6BE3-4B25-97C4-0F3526604FDD}" destId="{382240D4-C898-4910-84A6-839B8A331502}" srcOrd="8" destOrd="0" presId="urn:microsoft.com/office/officeart/2005/8/layout/cycle2"/>
    <dgm:cxn modelId="{1E80D24A-4E06-43D1-B571-4C1E6F653484}" type="presParOf" srcId="{2549E5CF-6BE3-4B25-97C4-0F3526604FDD}" destId="{468A1386-0908-4400-80C2-60E7E204102D}" srcOrd="9" destOrd="0" presId="urn:microsoft.com/office/officeart/2005/8/layout/cycle2"/>
    <dgm:cxn modelId="{9DD7D189-7463-4A50-8A2C-A97413661D45}" type="presParOf" srcId="{468A1386-0908-4400-80C2-60E7E204102D}" destId="{3A775353-482E-4CE9-B20D-AA310034626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7F52A-8E56-4217-BBC6-06CF6074755F}">
      <dsp:nvSpPr>
        <dsp:cNvPr id="0" name=""/>
        <dsp:cNvSpPr/>
      </dsp:nvSpPr>
      <dsp:spPr>
        <a:xfrm>
          <a:off x="2434828" y="401"/>
          <a:ext cx="1226343" cy="1226343"/>
        </a:xfrm>
        <a:prstGeom prst="ellipse">
          <a:avLst/>
        </a:prstGeom>
        <a:solidFill>
          <a:schemeClr val="accent2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2614422" y="179995"/>
        <a:ext cx="867155" cy="867155"/>
      </dsp:txXfrm>
    </dsp:sp>
    <dsp:sp modelId="{FB2D05D1-EBAC-45C1-9BC3-97903D6597E1}">
      <dsp:nvSpPr>
        <dsp:cNvPr id="0" name=""/>
        <dsp:cNvSpPr/>
      </dsp:nvSpPr>
      <dsp:spPr>
        <a:xfrm rot="2160000">
          <a:off x="3622675" y="942976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632045" y="996915"/>
        <a:ext cx="228964" cy="248335"/>
      </dsp:txXfrm>
    </dsp:sp>
    <dsp:sp modelId="{DDDB76BB-D706-4697-96A1-8345580A3E0E}">
      <dsp:nvSpPr>
        <dsp:cNvPr id="0" name=""/>
        <dsp:cNvSpPr/>
      </dsp:nvSpPr>
      <dsp:spPr>
        <a:xfrm>
          <a:off x="3926250" y="1083982"/>
          <a:ext cx="1226343" cy="1226343"/>
        </a:xfrm>
        <a:prstGeom prst="ellipse">
          <a:avLst/>
        </a:prstGeom>
        <a:solidFill>
          <a:schemeClr val="accent3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4105844" y="1263576"/>
        <a:ext cx="867155" cy="867155"/>
      </dsp:txXfrm>
    </dsp:sp>
    <dsp:sp modelId="{1023D39A-31F1-4A83-8AD8-96C1812B5FDF}">
      <dsp:nvSpPr>
        <dsp:cNvPr id="0" name=""/>
        <dsp:cNvSpPr/>
      </dsp:nvSpPr>
      <dsp:spPr>
        <a:xfrm rot="6480000">
          <a:off x="4093900" y="235804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287359"/>
            <a:satOff val="0"/>
            <a:lumOff val="-1471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 rot="10800000">
        <a:off x="4158126" y="2394156"/>
        <a:ext cx="228964" cy="248335"/>
      </dsp:txXfrm>
    </dsp:sp>
    <dsp:sp modelId="{6F524604-84AD-4D96-A7EE-EFC46B76EE8D}">
      <dsp:nvSpPr>
        <dsp:cNvPr id="0" name=""/>
        <dsp:cNvSpPr/>
      </dsp:nvSpPr>
      <dsp:spPr>
        <a:xfrm>
          <a:off x="3356577" y="2837255"/>
          <a:ext cx="1226343" cy="1226343"/>
        </a:xfrm>
        <a:prstGeom prst="ellipse">
          <a:avLst/>
        </a:prstGeom>
        <a:solidFill>
          <a:schemeClr val="accent5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3536171" y="3016849"/>
        <a:ext cx="867155" cy="867155"/>
      </dsp:txXfrm>
    </dsp:sp>
    <dsp:sp modelId="{EBD0885B-17D0-430C-A851-26B86F60960F}">
      <dsp:nvSpPr>
        <dsp:cNvPr id="0" name=""/>
        <dsp:cNvSpPr/>
      </dsp:nvSpPr>
      <dsp:spPr>
        <a:xfrm rot="10800000">
          <a:off x="2893711" y="324348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574719"/>
            <a:satOff val="0"/>
            <a:lumOff val="-2941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 rot="10800000">
        <a:off x="2991839" y="3326259"/>
        <a:ext cx="228964" cy="248335"/>
      </dsp:txXfrm>
    </dsp:sp>
    <dsp:sp modelId="{7460B5D4-3A36-4CF5-86DB-C1955EA6D52B}">
      <dsp:nvSpPr>
        <dsp:cNvPr id="0" name=""/>
        <dsp:cNvSpPr/>
      </dsp:nvSpPr>
      <dsp:spPr>
        <a:xfrm>
          <a:off x="1513078" y="2837255"/>
          <a:ext cx="1226343" cy="1226343"/>
        </a:xfrm>
        <a:prstGeom prst="ellipse">
          <a:avLst/>
        </a:prstGeom>
        <a:solidFill>
          <a:schemeClr val="accent4">
            <a:hueOff val="3862078"/>
            <a:satOff val="0"/>
            <a:lumOff val="-4412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1692672" y="3016849"/>
        <a:ext cx="867155" cy="867155"/>
      </dsp:txXfrm>
    </dsp:sp>
    <dsp:sp modelId="{16D4F65C-FD7E-454B-A435-01046A163639}">
      <dsp:nvSpPr>
        <dsp:cNvPr id="0" name=""/>
        <dsp:cNvSpPr/>
      </dsp:nvSpPr>
      <dsp:spPr>
        <a:xfrm rot="15120000">
          <a:off x="1680728" y="237564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862078"/>
            <a:satOff val="0"/>
            <a:lumOff val="-4412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 rot="10800000">
        <a:off x="1744954" y="2505090"/>
        <a:ext cx="228964" cy="248335"/>
      </dsp:txXfrm>
    </dsp:sp>
    <dsp:sp modelId="{382240D4-C898-4910-84A6-839B8A331502}">
      <dsp:nvSpPr>
        <dsp:cNvPr id="0" name=""/>
        <dsp:cNvSpPr/>
      </dsp:nvSpPr>
      <dsp:spPr>
        <a:xfrm>
          <a:off x="943405" y="1083982"/>
          <a:ext cx="1226343" cy="1226343"/>
        </a:xfrm>
        <a:prstGeom prst="ellipse">
          <a:avLst/>
        </a:prstGeom>
        <a:solidFill>
          <a:srgbClr val="00B0F0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1122999" y="1263576"/>
        <a:ext cx="867155" cy="867155"/>
      </dsp:txXfrm>
    </dsp:sp>
    <dsp:sp modelId="{468A1386-0908-4400-80C2-60E7E204102D}">
      <dsp:nvSpPr>
        <dsp:cNvPr id="0" name=""/>
        <dsp:cNvSpPr/>
      </dsp:nvSpPr>
      <dsp:spPr>
        <a:xfrm rot="19440000">
          <a:off x="2131253" y="95385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140623" y="1065476"/>
        <a:ext cx="228964" cy="248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512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98888" y="0"/>
            <a:ext cx="290512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C60AF-0A4F-4C57-92D6-5F902025270D}" type="datetimeFigureOut">
              <a:rPr lang="fr-FR" smtClean="0"/>
              <a:t>19/06/2020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48788"/>
            <a:ext cx="290512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98888" y="9348788"/>
            <a:ext cx="290512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9DB70-4F8B-4451-827B-4E230DEDB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5592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576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98288" y="0"/>
            <a:ext cx="290576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031FF-8E9A-455C-8EE0-B77D493128F8}" type="datetimeFigureOut">
              <a:rPr lang="fr-FR" smtClean="0"/>
              <a:t>19/06/2020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8188"/>
            <a:ext cx="4921250" cy="3690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0560" y="4675188"/>
            <a:ext cx="5364480" cy="4429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48667"/>
            <a:ext cx="290576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98288" y="9348667"/>
            <a:ext cx="290576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4DAE-AAB1-4623-A947-C513F3A67F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8685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L’indicateur “</a:t>
            </a:r>
            <a:r>
              <a:rPr lang="fr-FR" sz="1200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compulsory</a:t>
            </a:r>
            <a:r>
              <a:rPr lang="fr-FR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event</a:t>
            </a:r>
            <a:r>
              <a:rPr lang="fr-FR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est déterminé</a:t>
            </a:r>
            <a:r>
              <a:rPr lang="fr-FR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fonction du</a:t>
            </a:r>
            <a:r>
              <a:rPr lang="fr-FR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type d’instruction. Une</a:t>
            </a:r>
            <a:r>
              <a:rPr lang="fr-FR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instruction de crédit réservé, à l’initiative de la BCN, entraînant une augmentation de la position de crédit, est considéré comme un évènement obligatoire.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4DAE-AAB1-4623-A947-C513F3A67F3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959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691680" y="2036417"/>
            <a:ext cx="5905010" cy="1260000"/>
          </a:xfrm>
        </p:spPr>
        <p:txBody>
          <a:bodyPr>
            <a:noAutofit/>
          </a:bodyPr>
          <a:lstStyle>
            <a:lvl1pPr algn="ctr">
              <a:defRPr sz="3000" b="1" cap="all" baseline="0">
                <a:solidFill>
                  <a:srgbClr val="31429C"/>
                </a:solidFill>
                <a:latin typeface="+mn-lt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5004048" y="5661248"/>
            <a:ext cx="3599284" cy="792088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FontTx/>
              <a:buNone/>
              <a:defRPr sz="1200" cap="all" baseline="0">
                <a:solidFill>
                  <a:srgbClr val="205AA7"/>
                </a:solidFill>
              </a:defRPr>
            </a:lvl1pPr>
          </a:lstStyle>
          <a:p>
            <a:pPr lvl="0"/>
            <a:r>
              <a:rPr lang="fr-FR" dirty="0" smtClean="0"/>
              <a:t>NOM, service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7019156" y="6489248"/>
            <a:ext cx="1584176" cy="260350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900" b="1" cap="all" baseline="0">
                <a:solidFill>
                  <a:srgbClr val="205AA7"/>
                </a:solidFill>
              </a:defRPr>
            </a:lvl1pPr>
          </a:lstStyle>
          <a:p>
            <a:pPr lvl="0"/>
            <a:r>
              <a:rPr lang="fr-FR" dirty="0" smtClean="0"/>
              <a:t>DATE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086" y="252000"/>
            <a:ext cx="2113827" cy="10114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4746" y="4005064"/>
            <a:ext cx="9227606" cy="653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4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1692000" y="1584000"/>
            <a:ext cx="7020000" cy="4500000"/>
          </a:xfrm>
        </p:spPr>
        <p:txBody>
          <a:bodyPr/>
          <a:lstStyle>
            <a:lvl1pPr marL="396000" indent="-396000">
              <a:buFont typeface="+mj-lt"/>
              <a:buAutoNum type="arabicPeriod"/>
              <a:defRPr cap="none" baseline="0"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4746" y="4005064"/>
            <a:ext cx="9227606" cy="653165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086" y="252000"/>
            <a:ext cx="2113827" cy="101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314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205AA7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8" y="6309320"/>
            <a:ext cx="900000" cy="421438"/>
          </a:xfrm>
          <a:prstGeom prst="rect">
            <a:avLst/>
          </a:prstGeom>
        </p:spPr>
      </p:pic>
      <p:sp>
        <p:nvSpPr>
          <p:cNvPr id="15" name="Espace réservé du texte 2"/>
          <p:cNvSpPr>
            <a:spLocks noGrp="1"/>
          </p:cNvSpPr>
          <p:nvPr>
            <p:ph idx="1"/>
          </p:nvPr>
        </p:nvSpPr>
        <p:spPr>
          <a:xfrm>
            <a:off x="468000" y="1440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205AA7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-48986"/>
            <a:ext cx="1861028" cy="131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54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8" y="6309320"/>
            <a:ext cx="900000" cy="421438"/>
          </a:xfrm>
          <a:prstGeom prst="rect">
            <a:avLst/>
          </a:prstGeom>
        </p:spPr>
      </p:pic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68000" y="0"/>
            <a:ext cx="8229600" cy="1143000"/>
          </a:xfrm>
        </p:spPr>
        <p:txBody>
          <a:bodyPr/>
          <a:lstStyle>
            <a:lvl1pPr>
              <a:defRPr cap="all" baseline="0">
                <a:solidFill>
                  <a:srgbClr val="31429C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-48986"/>
            <a:ext cx="1861028" cy="131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45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e 8"/>
          <p:cNvGraphicFramePr/>
          <p:nvPr userDrawn="1">
            <p:extLst>
              <p:ext uri="{D42A27DB-BD31-4B8C-83A1-F6EECF244321}">
                <p14:modId xmlns:p14="http://schemas.microsoft.com/office/powerpoint/2010/main" val="1950391629"/>
              </p:ext>
            </p:extLst>
          </p:nvPr>
        </p:nvGraphicFramePr>
        <p:xfrm>
          <a:off x="1524000" y="1692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8" y="6309320"/>
            <a:ext cx="900000" cy="421438"/>
          </a:xfrm>
          <a:prstGeom prst="rect">
            <a:avLst/>
          </a:prstGeom>
        </p:spPr>
      </p:pic>
      <p:pic>
        <p:nvPicPr>
          <p:cNvPr id="14" name="Image 13"/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" y="198000"/>
            <a:ext cx="406800" cy="756000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68000" y="0"/>
            <a:ext cx="8229600" cy="1143000"/>
          </a:xfrm>
        </p:spPr>
        <p:txBody>
          <a:bodyPr/>
          <a:lstStyle>
            <a:lvl1pPr>
              <a:defRPr cap="all" baseline="0">
                <a:solidFill>
                  <a:srgbClr val="31429C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-48986"/>
            <a:ext cx="1861028" cy="131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542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40000"/>
            <a:ext cx="3008313" cy="4680000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8" y="6309320"/>
            <a:ext cx="900000" cy="421438"/>
          </a:xfrm>
          <a:prstGeom prst="rect">
            <a:avLst/>
          </a:prstGeom>
        </p:spPr>
      </p:pic>
      <p:sp>
        <p:nvSpPr>
          <p:cNvPr id="15" name="Espace réservé du contenu 2"/>
          <p:cNvSpPr>
            <a:spLocks noGrp="1"/>
          </p:cNvSpPr>
          <p:nvPr>
            <p:ph sz="half" idx="1"/>
          </p:nvPr>
        </p:nvSpPr>
        <p:spPr>
          <a:xfrm>
            <a:off x="3779912" y="1440000"/>
            <a:ext cx="4932000" cy="4680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68000" y="0"/>
            <a:ext cx="8229600" cy="1143000"/>
          </a:xfrm>
        </p:spPr>
        <p:txBody>
          <a:bodyPr/>
          <a:lstStyle>
            <a:lvl1pPr>
              <a:defRPr cap="all" baseline="0">
                <a:solidFill>
                  <a:srgbClr val="31429C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-48986"/>
            <a:ext cx="1861028" cy="131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35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80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0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42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52" r:id="rId4"/>
    <p:sldLayoutId id="2147483655" r:id="rId5"/>
    <p:sldLayoutId id="2147483656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600" kern="1200">
          <a:solidFill>
            <a:srgbClr val="205AA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205AA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2708920"/>
            <a:ext cx="5905010" cy="1260000"/>
          </a:xfrm>
        </p:spPr>
        <p:txBody>
          <a:bodyPr/>
          <a:lstStyle/>
          <a:p>
            <a:r>
              <a:rPr lang="fr-FR" dirty="0" smtClean="0"/>
              <a:t>Gestion du crédit réservé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DMPM</a:t>
            </a:r>
          </a:p>
          <a:p>
            <a:r>
              <a:rPr lang="fr-FR" dirty="0" smtClean="0"/>
              <a:t>BOPM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smtClean="0"/>
              <a:t>23/06/2020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20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Contrôles effectués par ECMS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000" y="1143000"/>
            <a:ext cx="8229600" cy="516632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100" dirty="0" smtClean="0"/>
              <a:t>ECMS réalise des contrôles techniques et métiers à réception de l’instruction de crédit réservé :</a:t>
            </a:r>
          </a:p>
          <a:p>
            <a:pPr lvl="1" algn="just"/>
            <a:r>
              <a:rPr lang="fr-FR" sz="1600" dirty="0" smtClean="0"/>
              <a:t>Contrôles techniques :</a:t>
            </a:r>
          </a:p>
          <a:p>
            <a:pPr lvl="2" algn="just"/>
            <a:r>
              <a:rPr lang="fr-FR" sz="1600" dirty="0" smtClean="0"/>
              <a:t>référence unique, </a:t>
            </a:r>
          </a:p>
          <a:p>
            <a:pPr lvl="2" algn="just"/>
            <a:r>
              <a:rPr lang="fr-FR" sz="1600" dirty="0" smtClean="0"/>
              <a:t>format de l’instruction, </a:t>
            </a:r>
          </a:p>
          <a:p>
            <a:pPr lvl="2" algn="just"/>
            <a:r>
              <a:rPr lang="fr-FR" sz="1600" dirty="0" smtClean="0"/>
              <a:t>présence des champs obligatoires.</a:t>
            </a:r>
          </a:p>
          <a:p>
            <a:pPr lvl="1" algn="just"/>
            <a:r>
              <a:rPr lang="fr-FR" sz="1600" dirty="0" smtClean="0"/>
              <a:t>Contrôles métiers :</a:t>
            </a:r>
          </a:p>
          <a:p>
            <a:pPr lvl="2" algn="just"/>
            <a:r>
              <a:rPr lang="fr-FR" sz="1600" dirty="0"/>
              <a:t>Le type de crédit réservé concerné par l’instruction existe et est configuré dans le référentiel ECMS.</a:t>
            </a:r>
          </a:p>
          <a:p>
            <a:pPr lvl="2" algn="just"/>
            <a:r>
              <a:rPr lang="fr-FR" sz="1600" dirty="0" smtClean="0"/>
              <a:t>La CTP/BCN est autorisée à mettre à jour le type de crédit réservé concerné,</a:t>
            </a:r>
          </a:p>
          <a:p>
            <a:pPr lvl="2" algn="just"/>
            <a:r>
              <a:rPr lang="fr-FR" sz="1600" dirty="0" smtClean="0"/>
              <a:t>Le type de mise à jour renseigné dans l’instruction est « delta » ou « cancel and replace »,</a:t>
            </a:r>
          </a:p>
          <a:p>
            <a:pPr lvl="2" algn="just"/>
            <a:r>
              <a:rPr lang="fr-FR" sz="1600" dirty="0" smtClean="0"/>
              <a:t>La date de valeur de l’instruction est égale à la date du jour.</a:t>
            </a:r>
          </a:p>
          <a:p>
            <a:pPr marL="457200" lvl="1" indent="0" algn="just">
              <a:buNone/>
            </a:pPr>
            <a:endParaRPr lang="fr-FR" sz="2100" dirty="0"/>
          </a:p>
          <a:p>
            <a:pPr algn="just"/>
            <a:r>
              <a:rPr lang="fr-FR" sz="2100" dirty="0"/>
              <a:t>Si ces contrôles sont concluants, l’instruction passe au statut « </a:t>
            </a:r>
            <a:r>
              <a:rPr lang="fr-FR" sz="2100" dirty="0" err="1"/>
              <a:t>accepted</a:t>
            </a:r>
            <a:r>
              <a:rPr lang="fr-FR" sz="2100" dirty="0"/>
              <a:t>». Dans le cas contraire, l’instruction passe au statut « </a:t>
            </a:r>
            <a:r>
              <a:rPr lang="fr-FR" sz="2100" dirty="0" err="1"/>
              <a:t>rejected</a:t>
            </a:r>
            <a:r>
              <a:rPr lang="fr-FR" sz="2100" dirty="0"/>
              <a:t> ». La BCN et la Contrepartie sont alertées du rejet en U2A ou A2A (camt.025).</a:t>
            </a:r>
          </a:p>
          <a:p>
            <a:pPr marL="457200" lvl="1" indent="0" algn="just">
              <a:buNone/>
            </a:pPr>
            <a:endParaRPr lang="fr-FR" sz="2000" dirty="0" smtClean="0"/>
          </a:p>
          <a:p>
            <a:pPr marL="457200" lvl="1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endParaRPr lang="fr-FR" sz="2200" dirty="0"/>
          </a:p>
          <a:p>
            <a:pPr algn="just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3478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à jour des positions de crédit réservé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4800" y="1143000"/>
            <a:ext cx="8676000" cy="4525963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/>
              <a:t>La mise à jour des positions de crédit réservé s’effectue en fonction du mode de mise à jour renseignée dans l’instruction :</a:t>
            </a:r>
          </a:p>
          <a:p>
            <a:pPr lvl="1" algn="just"/>
            <a:r>
              <a:rPr lang="fr-FR" sz="2200" dirty="0" smtClean="0"/>
              <a:t>Cancel and Replace : la position précédente est remplacée par le valeur du crédit réservé renseignée dans l’instruction,</a:t>
            </a:r>
          </a:p>
          <a:p>
            <a:pPr lvl="1" algn="just"/>
            <a:r>
              <a:rPr lang="fr-FR" sz="2200" dirty="0" smtClean="0"/>
              <a:t>Delta : la nouvelle position de crédit réservé est déterminée en ajoutant la valeur renseignée dans l’instruction à la position précédente.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144889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à jour des positions </a:t>
            </a:r>
            <a:r>
              <a:rPr lang="fr-FR" dirty="0" smtClean="0"/>
              <a:t>– </a:t>
            </a:r>
            <a:r>
              <a:rPr lang="fr-FR" i="1" dirty="0" smtClean="0"/>
              <a:t>cancel and replace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000" y="111672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000" dirty="0" smtClean="0"/>
              <a:t>Si le montant renseigné dans l’instruction est supérieur à la position enregistrée dans ECMS, l’instruction est considérée comme une augmentation de la position de crédit réservé.</a:t>
            </a:r>
          </a:p>
          <a:p>
            <a:pPr algn="just"/>
            <a:r>
              <a:rPr lang="fr-FR" sz="2000" dirty="0"/>
              <a:t>Si le montant renseigné dans l’instruction est </a:t>
            </a:r>
            <a:r>
              <a:rPr lang="fr-FR" sz="2000" dirty="0" smtClean="0"/>
              <a:t>inférieur </a:t>
            </a:r>
            <a:r>
              <a:rPr lang="fr-FR" sz="2000" dirty="0"/>
              <a:t>à la position </a:t>
            </a:r>
            <a:r>
              <a:rPr lang="fr-FR" sz="2000" dirty="0" smtClean="0"/>
              <a:t>enregistrée </a:t>
            </a:r>
            <a:r>
              <a:rPr lang="fr-FR" sz="2000" dirty="0"/>
              <a:t>dans ECMS, l’instruction est </a:t>
            </a:r>
            <a:r>
              <a:rPr lang="fr-FR" sz="2000" dirty="0" smtClean="0"/>
              <a:t>considérée </a:t>
            </a:r>
            <a:r>
              <a:rPr lang="fr-FR" sz="2000" dirty="0"/>
              <a:t>comme une </a:t>
            </a:r>
            <a:r>
              <a:rPr lang="fr-FR" sz="2000" dirty="0" smtClean="0"/>
              <a:t>diminution </a:t>
            </a:r>
            <a:r>
              <a:rPr lang="fr-FR" sz="2000" dirty="0"/>
              <a:t>de la position de crédit </a:t>
            </a:r>
            <a:r>
              <a:rPr lang="fr-FR" sz="2000" dirty="0" smtClean="0"/>
              <a:t>réservé.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/>
              <a:t>ECMS </a:t>
            </a:r>
            <a:r>
              <a:rPr lang="fr-FR" sz="2000" dirty="0" smtClean="0"/>
              <a:t>met </a:t>
            </a:r>
            <a:r>
              <a:rPr lang="fr-FR" sz="2000" dirty="0"/>
              <a:t>à jour la position </a:t>
            </a:r>
            <a:r>
              <a:rPr lang="fr-FR" sz="2000" dirty="0" smtClean="0"/>
              <a:t>de crédit en remplaçant la précédente </a:t>
            </a:r>
            <a:r>
              <a:rPr lang="fr-FR" sz="2000" dirty="0"/>
              <a:t>position </a:t>
            </a:r>
            <a:r>
              <a:rPr lang="fr-FR" sz="2000" dirty="0" smtClean="0"/>
              <a:t>par le montant renseigné dans l’instruction</a:t>
            </a:r>
            <a:r>
              <a:rPr lang="fr-FR" sz="2000" dirty="0"/>
              <a:t>, actualise la position de crédit et la ligne de crédit réelle, et passe l’instruction au statut « </a:t>
            </a:r>
            <a:r>
              <a:rPr lang="fr-FR" sz="2000" dirty="0" err="1"/>
              <a:t>settled</a:t>
            </a:r>
            <a:r>
              <a:rPr lang="fr-FR" sz="2000" dirty="0"/>
              <a:t> ». </a:t>
            </a:r>
          </a:p>
          <a:p>
            <a:pPr algn="just"/>
            <a:r>
              <a:rPr lang="fr-FR" sz="2000" dirty="0"/>
              <a:t>En cas de problème intervenant lors de la mise à jour de la position, ECMS rejette l’instruction qui passe au statut « </a:t>
            </a:r>
            <a:r>
              <a:rPr lang="fr-FR" sz="2000" dirty="0" err="1"/>
              <a:t>rejected</a:t>
            </a:r>
            <a:r>
              <a:rPr lang="fr-FR" sz="2000" dirty="0"/>
              <a:t> ». </a:t>
            </a:r>
          </a:p>
          <a:p>
            <a:pPr algn="just"/>
            <a:r>
              <a:rPr lang="fr-FR" sz="2000" dirty="0"/>
              <a:t>La Contrepartie et la BCN sont informées du statut de l’instruction de crédit réservé en U2A ou A2A (camt.025).</a:t>
            </a:r>
          </a:p>
        </p:txBody>
      </p:sp>
    </p:spTree>
    <p:extLst>
      <p:ext uri="{BB962C8B-B14F-4D97-AF65-F5344CB8AC3E}">
        <p14:creationId xmlns:p14="http://schemas.microsoft.com/office/powerpoint/2010/main" val="4007464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à jour des </a:t>
            </a:r>
            <a:r>
              <a:rPr lang="fr-FR" dirty="0" smtClean="0"/>
              <a:t>positions - </a:t>
            </a:r>
            <a:r>
              <a:rPr lang="fr-FR" i="1" dirty="0" smtClean="0"/>
              <a:t>delta</a:t>
            </a:r>
            <a:endParaRPr lang="fr-FR" i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000" y="11467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fr-FR" sz="2000" dirty="0"/>
              <a:t>Si le montant renseigné dans l’instruction </a:t>
            </a:r>
            <a:r>
              <a:rPr lang="fr-FR" sz="2000" dirty="0" smtClean="0"/>
              <a:t>est positif, l’instruction est considérée comme une augmentation de la position de crédit réservé.</a:t>
            </a:r>
          </a:p>
          <a:p>
            <a:pPr algn="just"/>
            <a:r>
              <a:rPr lang="fr-FR" sz="2000" dirty="0"/>
              <a:t>Si le montant renseigné dans l’instruction </a:t>
            </a:r>
            <a:r>
              <a:rPr lang="fr-FR" sz="2000" dirty="0" smtClean="0"/>
              <a:t>est négatif l’instruction est considérée comme une diminution de la position de crédit réservé.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ECMS met à jour la position de crédit réservé en ajoutant le montant renseigné dans l’instruction à la position de crédit réservé précédemment enregistrée, </a:t>
            </a:r>
            <a:r>
              <a:rPr lang="fr-FR" sz="2000" dirty="0"/>
              <a:t>actualise la position de crédit et la ligne de crédit réelle, et passe l’instruction au statut « </a:t>
            </a:r>
            <a:r>
              <a:rPr lang="fr-FR" sz="2000" dirty="0" err="1"/>
              <a:t>settled</a:t>
            </a:r>
            <a:r>
              <a:rPr lang="fr-FR" sz="2000" dirty="0"/>
              <a:t> ». </a:t>
            </a:r>
          </a:p>
          <a:p>
            <a:pPr algn="just"/>
            <a:r>
              <a:rPr lang="fr-FR" sz="2000" dirty="0"/>
              <a:t>En cas de problème intervenant lors de la mise à jour de la position, ECMS rejette l’instruction qui passe au statut « </a:t>
            </a:r>
            <a:r>
              <a:rPr lang="fr-FR" sz="2000" dirty="0" err="1"/>
              <a:t>rejected</a:t>
            </a:r>
            <a:r>
              <a:rPr lang="fr-FR" sz="2000" dirty="0"/>
              <a:t> ». </a:t>
            </a:r>
          </a:p>
          <a:p>
            <a:pPr algn="just"/>
            <a:r>
              <a:rPr lang="fr-FR" sz="2000" dirty="0"/>
              <a:t>La Contrepartie et la BCN sont informées du statut de l’instruction de crédit réservé en U2A ou A2A (camt.025).</a:t>
            </a:r>
          </a:p>
          <a:p>
            <a:pPr algn="just"/>
            <a:endParaRPr lang="fr-FR" sz="2000" dirty="0" smtClean="0"/>
          </a:p>
          <a:p>
            <a:pPr algn="just"/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4083156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d’une instruction de crédit réservé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14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959" y="980728"/>
            <a:ext cx="6823681" cy="498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809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Statuts de l’instruction de crédit réservé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15</a:t>
            </a:fld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1143000"/>
            <a:ext cx="5892046" cy="466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619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Récapitulatif : messages </a:t>
            </a:r>
            <a:r>
              <a:rPr lang="fr-FR" smtClean="0"/>
              <a:t>relatifs au </a:t>
            </a:r>
            <a:r>
              <a:rPr lang="fr-FR" dirty="0" smtClean="0"/>
              <a:t>crédit réservé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16</a:t>
            </a:fld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135242" y="1988840"/>
            <a:ext cx="6965150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36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000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/>
              <a:t>Le crédit réservé  permet de mettre de côté une partie du collatéral mobilisé auprès de la Banque de France : </a:t>
            </a:r>
          </a:p>
          <a:p>
            <a:pPr lvl="1" algn="just"/>
            <a:r>
              <a:rPr lang="fr-FR" sz="2200" dirty="0" smtClean="0"/>
              <a:t>Afin d’alimenter le module de contingence de CLM en cas d’interruption de CLM,</a:t>
            </a:r>
          </a:p>
          <a:p>
            <a:pPr lvl="1" algn="just"/>
            <a:r>
              <a:rPr lang="fr-FR" sz="2200" dirty="0" smtClean="0"/>
              <a:t>Pour des </a:t>
            </a:r>
            <a:r>
              <a:rPr lang="fr-FR" sz="2200" dirty="0"/>
              <a:t>besoins relatifs à la politique monétaire ou étrangers.</a:t>
            </a:r>
          </a:p>
        </p:txBody>
      </p:sp>
    </p:spTree>
    <p:extLst>
      <p:ext uri="{BB962C8B-B14F-4D97-AF65-F5344CB8AC3E}">
        <p14:creationId xmlns:p14="http://schemas.microsoft.com/office/powerpoint/2010/main" val="313570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706562" y="908720"/>
            <a:ext cx="7020000" cy="4500000"/>
          </a:xfrm>
        </p:spPr>
        <p:txBody>
          <a:bodyPr anchor="ctr"/>
          <a:lstStyle/>
          <a:p>
            <a:r>
              <a:rPr lang="fr-FR" dirty="0" smtClean="0"/>
              <a:t>Configurations préalables</a:t>
            </a:r>
          </a:p>
          <a:p>
            <a:r>
              <a:rPr lang="fr-FR" dirty="0" smtClean="0"/>
              <a:t>Traitement des instructions de crédit réservé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97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152400" y="980728"/>
            <a:ext cx="7020000" cy="4500000"/>
          </a:xfrm>
        </p:spPr>
        <p:txBody>
          <a:bodyPr anchor="ctr"/>
          <a:lstStyle/>
          <a:p>
            <a:pPr algn="ctr"/>
            <a:r>
              <a:rPr lang="fr-FR" dirty="0" smtClean="0"/>
              <a:t>Configurations préalables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8575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Configurations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1066" y="1178914"/>
            <a:ext cx="8229600" cy="530108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fr-FR" sz="2700" dirty="0"/>
              <a:t>Les types de crédit réservé autorisés pour une Contrepartie sont configurés dans ECMS par la BCN (en cours de discussion).</a:t>
            </a:r>
          </a:p>
          <a:p>
            <a:pPr lvl="1" algn="just"/>
            <a:r>
              <a:rPr lang="fr-FR" sz="2600" dirty="0"/>
              <a:t>« NCB </a:t>
            </a:r>
            <a:r>
              <a:rPr lang="fr-FR" sz="2600" dirty="0" err="1"/>
              <a:t>purpose</a:t>
            </a:r>
            <a:r>
              <a:rPr lang="fr-FR" sz="2600" dirty="0"/>
              <a:t> » (à la main de la BCN)</a:t>
            </a:r>
          </a:p>
          <a:p>
            <a:pPr lvl="1" algn="just"/>
            <a:r>
              <a:rPr lang="fr-FR" sz="2600" dirty="0"/>
              <a:t>« </a:t>
            </a:r>
            <a:r>
              <a:rPr lang="fr-FR" sz="2600" dirty="0" err="1"/>
              <a:t>Counterparty</a:t>
            </a:r>
            <a:r>
              <a:rPr lang="fr-FR" sz="2600" dirty="0"/>
              <a:t> </a:t>
            </a:r>
            <a:r>
              <a:rPr lang="fr-FR" sz="2600" dirty="0" err="1"/>
              <a:t>purpose</a:t>
            </a:r>
            <a:r>
              <a:rPr lang="fr-FR" sz="2600" dirty="0"/>
              <a:t> » (à la main de la Contrepartie)</a:t>
            </a:r>
          </a:p>
          <a:p>
            <a:pPr lvl="1" algn="just"/>
            <a:r>
              <a:rPr lang="fr-FR" sz="2600" dirty="0"/>
              <a:t>« CLM </a:t>
            </a:r>
            <a:r>
              <a:rPr lang="fr-FR" sz="2600" dirty="0" err="1"/>
              <a:t>Contingency</a:t>
            </a:r>
            <a:r>
              <a:rPr lang="fr-FR" sz="2600" dirty="0"/>
              <a:t> » (pour alimenter ECONS)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700" dirty="0" smtClean="0"/>
              <a:t>Chaque type de crédit réservé doit être rattaché au pool de la Contrepartie en renseignant la table « Pool – </a:t>
            </a:r>
            <a:r>
              <a:rPr lang="fr-FR" sz="2700" dirty="0" err="1" smtClean="0"/>
              <a:t>Credit</a:t>
            </a:r>
            <a:r>
              <a:rPr lang="fr-FR" sz="2700" dirty="0" smtClean="0"/>
              <a:t> </a:t>
            </a:r>
            <a:r>
              <a:rPr lang="fr-FR" sz="2700" dirty="0" err="1" smtClean="0"/>
              <a:t>Freezing</a:t>
            </a:r>
            <a:r>
              <a:rPr lang="fr-FR" sz="2700" dirty="0" smtClean="0"/>
              <a:t> Type Links » : </a:t>
            </a:r>
          </a:p>
          <a:p>
            <a:pPr algn="just"/>
            <a:endParaRPr lang="fr-FR" sz="2400" dirty="0" smtClean="0"/>
          </a:p>
          <a:p>
            <a:pPr algn="just"/>
            <a:endParaRPr lang="fr-FR" sz="2400" dirty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just"/>
            <a:endParaRPr lang="fr-FR" sz="2400" dirty="0" smtClean="0"/>
          </a:p>
          <a:p>
            <a:pPr algn="just"/>
            <a:endParaRPr lang="fr-FR" sz="2400" dirty="0"/>
          </a:p>
          <a:p>
            <a:pPr algn="just"/>
            <a:r>
              <a:rPr lang="fr-FR" sz="2700" dirty="0"/>
              <a:t>1 ou plusieurs types de crédit réservé peuvent être rattachés à un même pool.</a:t>
            </a:r>
          </a:p>
          <a:p>
            <a:pPr algn="just"/>
            <a:endParaRPr lang="fr-FR" sz="2700" dirty="0"/>
          </a:p>
          <a:p>
            <a:pPr algn="just"/>
            <a:r>
              <a:rPr lang="fr-FR" sz="2700" dirty="0"/>
              <a:t>1 type de crédit réservé ne peut être renseigné qu’une fois par pool.</a:t>
            </a:r>
          </a:p>
          <a:p>
            <a:pPr algn="just"/>
            <a:endParaRPr lang="fr-FR" sz="2700" dirty="0"/>
          </a:p>
          <a:p>
            <a:pPr algn="just"/>
            <a:r>
              <a:rPr lang="fr-FR" sz="2700" dirty="0"/>
              <a:t>Seul le type « CLM </a:t>
            </a:r>
            <a:r>
              <a:rPr lang="fr-FR" sz="2700" dirty="0" err="1"/>
              <a:t>Contingency</a:t>
            </a:r>
            <a:r>
              <a:rPr lang="fr-FR" sz="2700" dirty="0"/>
              <a:t> » peut être utilisé pour alimenter ECONS.</a:t>
            </a:r>
          </a:p>
          <a:p>
            <a:pPr algn="just"/>
            <a:endParaRPr lang="fr-FR" sz="2400" dirty="0"/>
          </a:p>
          <a:p>
            <a:pPr algn="just"/>
            <a:endParaRPr lang="fr-FR" sz="2400" dirty="0" smtClean="0"/>
          </a:p>
          <a:p>
            <a:pPr algn="just"/>
            <a:endParaRPr lang="fr-FR" sz="2400" dirty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653074"/>
              </p:ext>
            </p:extLst>
          </p:nvPr>
        </p:nvGraphicFramePr>
        <p:xfrm>
          <a:off x="1658942" y="3284984"/>
          <a:ext cx="5847715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8335">
                  <a:extLst>
                    <a:ext uri="{9D8B030D-6E8A-4147-A177-3AD203B41FA5}">
                      <a16:colId xmlns:a16="http://schemas.microsoft.com/office/drawing/2014/main" val="3942610849"/>
                    </a:ext>
                  </a:extLst>
                </a:gridCol>
                <a:gridCol w="3929380">
                  <a:extLst>
                    <a:ext uri="{9D8B030D-6E8A-4147-A177-3AD203B41FA5}">
                      <a16:colId xmlns:a16="http://schemas.microsoft.com/office/drawing/2014/main" val="4198322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Attribute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280796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Pool Identifier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Identifier of the ECMS Pool where the credit freezing is authorised.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396121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Credit Freezing Type Identifier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Identifier of the credit freezing type authorised in the ECMS Pool.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9364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Validity Start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First day of validity of the record.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0778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Validity End Date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Optional. Last day of validity of the record.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5894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48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configurations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000" y="1119663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/>
              <a:t>Les caractéristiques de crédit réservé sont les suivantes :</a:t>
            </a:r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65750"/>
              </p:ext>
            </p:extLst>
          </p:nvPr>
        </p:nvGraphicFramePr>
        <p:xfrm>
          <a:off x="1259632" y="1772816"/>
          <a:ext cx="6391041" cy="4403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6572">
                  <a:extLst>
                    <a:ext uri="{9D8B030D-6E8A-4147-A177-3AD203B41FA5}">
                      <a16:colId xmlns:a16="http://schemas.microsoft.com/office/drawing/2014/main" val="3613582872"/>
                    </a:ext>
                  </a:extLst>
                </a:gridCol>
                <a:gridCol w="4294469">
                  <a:extLst>
                    <a:ext uri="{9D8B030D-6E8A-4147-A177-3AD203B41FA5}">
                      <a16:colId xmlns:a16="http://schemas.microsoft.com/office/drawing/2014/main" val="1314842715"/>
                    </a:ext>
                  </a:extLst>
                </a:gridCol>
              </a:tblGrid>
              <a:tr h="2577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Attribute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8895368"/>
                  </a:ext>
                </a:extLst>
              </a:tr>
              <a:tr h="5154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Credit Freezing Type Identifier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Identifier of the credit freezing type.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2874693"/>
                  </a:ext>
                </a:extLst>
              </a:tr>
              <a:tr h="257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Credit Freezing Type Name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Name of the type of credit freezing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4997136"/>
                  </a:ext>
                </a:extLst>
              </a:tr>
              <a:tr h="2857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Credit Freezing Type Purpose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It can be:</a:t>
                      </a:r>
                      <a:endParaRPr lang="fr-FR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For NCB purpose: only the Refinancing Central Bank of the Counterparty is authorised to setup the amount of credit freezing. It can be used for discretionary measures.</a:t>
                      </a:r>
                      <a:endParaRPr lang="fr-FR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For Counterparty purpose: the Counterparty is authorised to set up the amount of credit freezing.</a:t>
                      </a:r>
                      <a:endParaRPr lang="fr-FR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For CLM contingency: the Counterparty is authorised to set up the amount of credit freezing in order to reserve collateral for the CLM contingency module.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8259287"/>
                  </a:ext>
                </a:extLst>
              </a:tr>
              <a:tr h="257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Validity Start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First day of validity of the record.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0651750"/>
                  </a:ext>
                </a:extLst>
              </a:tr>
              <a:tr h="257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Validity End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Optional. Last day of validity of the record.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3438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586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185323" y="1124744"/>
            <a:ext cx="7020000" cy="4500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fr-FR" dirty="0" smtClean="0"/>
              <a:t>2. Traitement des instructions de crédit réservé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8807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Envoi de l’instruction de crédit réservé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000" y="1412776"/>
            <a:ext cx="8229600" cy="4553187"/>
          </a:xfrm>
        </p:spPr>
        <p:txBody>
          <a:bodyPr/>
          <a:lstStyle/>
          <a:p>
            <a:pPr algn="just"/>
            <a:r>
              <a:rPr lang="fr-FR" sz="2400" dirty="0"/>
              <a:t>ECMS reçoit une instruction de </a:t>
            </a:r>
            <a:r>
              <a:rPr lang="fr-FR" sz="2400" dirty="0" smtClean="0"/>
              <a:t>crédit réservé de la Contrepartie ou de la BCN en U2A </a:t>
            </a:r>
            <a:r>
              <a:rPr lang="fr-FR" sz="2400" dirty="0"/>
              <a:t>ou </a:t>
            </a:r>
            <a:r>
              <a:rPr lang="fr-FR" sz="2400" dirty="0" smtClean="0"/>
              <a:t>A2A </a:t>
            </a:r>
            <a:r>
              <a:rPr lang="fr-FR" sz="2400" dirty="0"/>
              <a:t>au cours du </a:t>
            </a:r>
            <a:r>
              <a:rPr lang="fr-FR" sz="2400" i="1" dirty="0"/>
              <a:t>Day-time </a:t>
            </a:r>
            <a:r>
              <a:rPr lang="fr-FR" sz="2400" i="1" dirty="0" err="1"/>
              <a:t>process</a:t>
            </a:r>
            <a:r>
              <a:rPr lang="fr-FR" sz="2400" i="1" dirty="0"/>
              <a:t> </a:t>
            </a:r>
            <a:r>
              <a:rPr lang="fr-FR" sz="2400" dirty="0"/>
              <a:t> </a:t>
            </a:r>
            <a:r>
              <a:rPr lang="fr-FR" sz="2400" dirty="0" smtClean="0"/>
              <a:t>». </a:t>
            </a:r>
          </a:p>
          <a:p>
            <a:pPr lvl="1" algn="just"/>
            <a:r>
              <a:rPr lang="fr-FR" sz="2000" dirty="0" smtClean="0"/>
              <a:t>En </a:t>
            </a:r>
            <a:r>
              <a:rPr lang="fr-FR" sz="2000" dirty="0"/>
              <a:t>A2A, cette instruction prend le format </a:t>
            </a:r>
            <a:r>
              <a:rPr lang="fr-FR" sz="2000" dirty="0" smtClean="0"/>
              <a:t>camt.998.</a:t>
            </a:r>
            <a:endParaRPr lang="fr-FR" sz="2000" dirty="0"/>
          </a:p>
          <a:p>
            <a:pPr algn="just"/>
            <a:endParaRPr lang="fr-FR" sz="2400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4779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Instruction de crédit réservé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000" y="1143000"/>
            <a:ext cx="8229600" cy="4625195"/>
          </a:xfrm>
        </p:spPr>
        <p:txBody>
          <a:bodyPr>
            <a:normAutofit/>
          </a:bodyPr>
          <a:lstStyle/>
          <a:p>
            <a:pPr algn="just"/>
            <a:r>
              <a:rPr lang="fr-FR" sz="2000" dirty="0" smtClean="0"/>
              <a:t>Les caractéristiques de l’instruction de crédit réservé sont les suivantes :</a:t>
            </a:r>
          </a:p>
          <a:p>
            <a:pPr algn="just"/>
            <a:endParaRPr lang="fr-FR" sz="2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950305"/>
              </p:ext>
            </p:extLst>
          </p:nvPr>
        </p:nvGraphicFramePr>
        <p:xfrm>
          <a:off x="1414448" y="1556792"/>
          <a:ext cx="6336704" cy="4733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9440">
                  <a:extLst>
                    <a:ext uri="{9D8B030D-6E8A-4147-A177-3AD203B41FA5}">
                      <a16:colId xmlns:a16="http://schemas.microsoft.com/office/drawing/2014/main" val="2943214035"/>
                    </a:ext>
                  </a:extLst>
                </a:gridCol>
                <a:gridCol w="4187264">
                  <a:extLst>
                    <a:ext uri="{9D8B030D-6E8A-4147-A177-3AD203B41FA5}">
                      <a16:colId xmlns:a16="http://schemas.microsoft.com/office/drawing/2014/main" val="4164361681"/>
                    </a:ext>
                  </a:extLst>
                </a:gridCol>
              </a:tblGrid>
              <a:tr h="163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Attribute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Description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3450812615"/>
                  </a:ext>
                </a:extLst>
              </a:tr>
              <a:tr h="233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Transaction Reference Number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Unique transaction identifier in ECMS.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3029407921"/>
                  </a:ext>
                </a:extLst>
              </a:tr>
              <a:tr h="233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Party's Reference Instruction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Reference of the instruction given by the instructing Party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1593426771"/>
                  </a:ext>
                </a:extLst>
              </a:tr>
              <a:tr h="233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Instructing Party Identifier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Identifier of the ECMS Party that initiated the instruction.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1945021871"/>
                  </a:ext>
                </a:extLst>
              </a:tr>
              <a:tr h="233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Pool Identifier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Identifier of the ECMS Pool where the credit freezing is authorised.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1588479209"/>
                  </a:ext>
                </a:extLst>
              </a:tr>
              <a:tr h="1168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Counterparty Identifier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Unique RIAD identifier of the Counterparty.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2179741308"/>
                  </a:ext>
                </a:extLst>
              </a:tr>
              <a:tr h="1168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NCB 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Counterparty’s NCB identified by NCB ID.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3401163975"/>
                  </a:ext>
                </a:extLst>
              </a:tr>
              <a:tr h="1168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Amount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Amount of credit freezing update.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2955955718"/>
                  </a:ext>
                </a:extLst>
              </a:tr>
              <a:tr h="1168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Currency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Always EUR.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2389866950"/>
                  </a:ext>
                </a:extLst>
              </a:tr>
              <a:tr h="1168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Compulsory event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Yes or No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4131459754"/>
                  </a:ext>
                </a:extLst>
              </a:tr>
              <a:tr h="233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Credit Freezing Type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Type of credit freezing update requested by the Counterparty / NCB.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339970446"/>
                  </a:ext>
                </a:extLst>
              </a:tr>
              <a:tr h="233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Update mode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“DELTA” or “CANCEL AND REPLACE” for the update mode.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3094457826"/>
                  </a:ext>
                </a:extLst>
              </a:tr>
              <a:tr h="4672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Intended Settlement Date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Intended Settlement Date corresponds to the current ECMS business date as Credit Freezing Instructions are processed during the day-time process.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4017905885"/>
                  </a:ext>
                </a:extLst>
              </a:tr>
              <a:tr h="2215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Last Update date and time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Update date and </a:t>
                      </a:r>
                      <a:r>
                        <a:rPr lang="en-GB" sz="1000" dirty="0" smtClean="0">
                          <a:effectLst/>
                        </a:rPr>
                        <a:t>time: YYYYMMDD </a:t>
                      </a:r>
                      <a:r>
                        <a:rPr lang="en-GB" sz="1000" dirty="0">
                          <a:effectLst/>
                        </a:rPr>
                        <a:t>HH:MM:SS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119244651"/>
                  </a:ext>
                </a:extLst>
              </a:tr>
              <a:tr h="233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Last Update reason (optional usage)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Reason for update (information provided by the NCB user or Counterparty).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2135212479"/>
                  </a:ext>
                </a:extLst>
              </a:tr>
              <a:tr h="135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Instruction Status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Status of the Credit Freezing instruction. Possible values:</a:t>
                      </a:r>
                      <a:endParaRPr lang="fr-FR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</a:rPr>
                        <a:t>“Received” in the ECMS</a:t>
                      </a:r>
                      <a:endParaRPr lang="fr-FR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</a:rPr>
                        <a:t>“Accepted” based on ECMS validation</a:t>
                      </a:r>
                      <a:endParaRPr lang="fr-FR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</a:rPr>
                        <a:t>“Waiting for Global Credit Position Update” based on ECMS validation</a:t>
                      </a:r>
                      <a:endParaRPr lang="fr-FR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</a:rPr>
                        <a:t>“Rejected” based on ECMS validation</a:t>
                      </a:r>
                      <a:endParaRPr lang="fr-FR" sz="10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effectLst/>
                        </a:rPr>
                        <a:t>“Settled” based on ECMS settlement.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52" marR="41552" marT="0" marB="0"/>
                </a:tc>
                <a:extLst>
                  <a:ext uri="{0D108BD9-81ED-4DB2-BD59-A6C34878D82A}">
                    <a16:rowId xmlns:a16="http://schemas.microsoft.com/office/drawing/2014/main" val="3898403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640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BARIT-BDF-PPT-1">
  <a:themeElements>
    <a:clrScheme name="Personnalisé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205AA7"/>
      </a:accent1>
      <a:accent2>
        <a:srgbClr val="005BD3"/>
      </a:accent2>
      <a:accent3>
        <a:srgbClr val="00449E"/>
      </a:accent3>
      <a:accent4>
        <a:srgbClr val="00449E"/>
      </a:accent4>
      <a:accent5>
        <a:srgbClr val="800080"/>
      </a:accent5>
      <a:accent6>
        <a:srgbClr val="D60093"/>
      </a:accent6>
      <a:hlink>
        <a:srgbClr val="A0006E"/>
      </a:hlink>
      <a:folHlink>
        <a:srgbClr val="FE19FF"/>
      </a:folHlink>
    </a:clrScheme>
    <a:fontScheme name="Personnalisé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BARIT-BDF-PPT [Lecture seule]" id="{B8996ECA-2DB2-4577-9989-D8E1764EF4D6}" vid="{9792DEAD-D8A8-4CFD-80AE-15F943662B3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traneDocument" ma:contentTypeID="0x0101005AD2E17D830C4A47919A8B2E429EF09F00DED39C0D10B8B243A3DA4A325390F447" ma:contentTypeVersion="1" ma:contentTypeDescription="Crée un document." ma:contentTypeScope="" ma:versionID="dbd1fc20711cf9246c03abd6405ccce9">
  <xsd:schema xmlns:xsd="http://www.w3.org/2001/XMLSchema" xmlns:xs="http://www.w3.org/2001/XMLSchema" xmlns:p="http://schemas.microsoft.com/office/2006/metadata/properties" xmlns:ns3="141d8ada-ab67-46b9-a6c4-f73b95bedb2b" xmlns:ns4="834bd692-7201-4343-9a59-08b1a61dabcf" targetNamespace="http://schemas.microsoft.com/office/2006/metadata/properties" ma:root="true" ma:fieldsID="1a39003a96c72dbe389fec09bbfa3dfd" ns3:_="" ns4:_="">
    <xsd:import namespace="141d8ada-ab67-46b9-a6c4-f73b95bedb2b"/>
    <xsd:import namespace="834bd692-7201-4343-9a59-08b1a61dabcf"/>
    <xsd:element name="properties">
      <xsd:complexType>
        <xsd:sequence>
          <xsd:element name="documentManagement">
            <xsd:complexType>
              <xsd:all>
                <xsd:element ref="ns3:INTRANE_MediaCategory" minOccurs="0"/>
                <xsd:element ref="ns3:INTRANE_MediaCategoryColor" minOccurs="0"/>
                <xsd:element ref="ns4:INTRANE_IsAmbition2020Media" minOccurs="0"/>
                <xsd:element ref="ns3:INTRANE_Media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d8ada-ab67-46b9-a6c4-f73b95bedb2b" elementFormDefault="qualified">
    <xsd:import namespace="http://schemas.microsoft.com/office/2006/documentManagement/types"/>
    <xsd:import namespace="http://schemas.microsoft.com/office/infopath/2007/PartnerControls"/>
    <xsd:element name="INTRANE_MediaCategory" ma:index="8" nillable="true" ma:displayName="Catégorie de média" ma:description="Catégorie de contenu pour les médias" ma:list="{bf7b3f65-2f85-4e29-8468-69a8a6337be2}" ma:internalName="INTRANE_MediaCategory" ma:showField="Title" ma:web="{141d8ada-ab67-46b9-a6c4-f73b95bedb2b}">
      <xsd:simpleType>
        <xsd:restriction base="dms:Lookup"/>
      </xsd:simpleType>
    </xsd:element>
    <xsd:element name="INTRANE_MediaCategoryColor" ma:index="9" nillable="true" ma:displayName="Catégorie de média:Couleur" ma:description="Couleur de la catégorie" ma:list="{bf7b3f65-2f85-4e29-8468-69a8a6337be2}" ma:internalName="INTRANE_MediaCategoryColor" ma:readOnly="true" ma:showField="Color" ma:web="{141d8ada-ab67-46b9-a6c4-f73b95bedb2b}">
      <xsd:simpleType>
        <xsd:restriction base="dms:Lookup"/>
      </xsd:simpleType>
    </xsd:element>
    <xsd:element name="INTRANE_MediaType" ma:index="11" nillable="true" ma:displayName="Type de média" ma:description="Catégorie de contenu pour les médias" ma:list="{bf4d2ce8-9954-47e8-ab24-192cf2b7d306}" ma:internalName="INTRANE_MediaType" ma:showField="Title" ma:web="{141d8ada-ab67-46b9-a6c4-f73b95bedb2b}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bd692-7201-4343-9a59-08b1a61dabcf" elementFormDefault="qualified">
    <xsd:import namespace="http://schemas.microsoft.com/office/2006/documentManagement/types"/>
    <xsd:import namespace="http://schemas.microsoft.com/office/infopath/2007/PartnerControls"/>
    <xsd:element name="INTRANE_IsAmbition2020Media" ma:index="10" nillable="true" ma:displayName="Rang média Ambitions 2020" ma:default="0" ma:description="Rang du média apparaissant sur la page d'accueil Ambitions 2020" ma:indexed="true" ma:internalName="INTRANE_IsAmbition2020Media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TRANE_MediaType xmlns="141d8ada-ab67-46b9-a6c4-f73b95bedb2b">5</INTRANE_MediaType>
    <INTRANE_MediaCategory xmlns="141d8ada-ab67-46b9-a6c4-f73b95bedb2b">7</INTRANE_MediaCategory>
    <INTRANE_IsAmbition2020Media xmlns="834bd692-7201-4343-9a59-08b1a61dabc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AB77E1-FAFD-483B-A844-67BCA76EB4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1d8ada-ab67-46b9-a6c4-f73b95bedb2b"/>
    <ds:schemaRef ds:uri="834bd692-7201-4343-9a59-08b1a61dab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FDDFE8-55E5-4F72-9917-6DF7276A2EF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834bd692-7201-4343-9a59-08b1a61dabcf"/>
    <ds:schemaRef ds:uri="141d8ada-ab67-46b9-a6c4-f73b95bedb2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1323C1A-603D-4890-99D6-2670B78F61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GABARIT-BDF-PPT</Template>
  <TotalTime>726</TotalTime>
  <Words>980</Words>
  <Application>Microsoft Office PowerPoint</Application>
  <PresentationFormat>Affichage à l'écran (4:3)</PresentationFormat>
  <Paragraphs>159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Wingdings</vt:lpstr>
      <vt:lpstr>GABARIT-BDF-PPT-1</vt:lpstr>
      <vt:lpstr>Gestion du crédit réservé</vt:lpstr>
      <vt:lpstr>Introduction</vt:lpstr>
      <vt:lpstr>Présentation PowerPoint</vt:lpstr>
      <vt:lpstr>Présentation PowerPoint</vt:lpstr>
      <vt:lpstr>Configurations</vt:lpstr>
      <vt:lpstr>configurations</vt:lpstr>
      <vt:lpstr>Présentation PowerPoint</vt:lpstr>
      <vt:lpstr>Envoi de l’instruction de crédit réservé</vt:lpstr>
      <vt:lpstr>Instruction de crédit réservé</vt:lpstr>
      <vt:lpstr>Contrôles effectués par ECMS</vt:lpstr>
      <vt:lpstr>Mise à jour des positions de crédit réservé</vt:lpstr>
      <vt:lpstr>Mise à jour des positions – cancel and replace</vt:lpstr>
      <vt:lpstr>Mise à jour des positions - delta</vt:lpstr>
      <vt:lpstr>Traitement d’une instruction de crédit réservé</vt:lpstr>
      <vt:lpstr>Statuts de l’instruction de crédit réservé</vt:lpstr>
      <vt:lpstr>Récapitulatif : messages relatifs au crédit réservé</vt:lpstr>
    </vt:vector>
  </TitlesOfParts>
  <Company>Banque de 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place projet ECMS</dc:title>
  <dc:creator>BOPM</dc:creator>
  <cp:lastModifiedBy>BOPM</cp:lastModifiedBy>
  <cp:revision>63</cp:revision>
  <cp:lastPrinted>2017-07-05T15:29:52Z</cp:lastPrinted>
  <dcterms:created xsi:type="dcterms:W3CDTF">2020-04-27T09:20:31Z</dcterms:created>
  <dcterms:modified xsi:type="dcterms:W3CDTF">2020-06-19T14:35:36Z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0x0101005AD2E17D830C4A47919A8B2E429EF09F00DED39C0D10B8B243A3DA4A325390F447</vt:lpwstr>
  </property>
  <property fmtid="{D5CDD505-2E9C-101B-9397-08002B2CF9AE}" pid="3" name="AlternateThumbnailUrl">
    <vt:lpwstr>, </vt:lpwstr>
  </property>
</Properties>
</file>